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9" r:id="rId4"/>
    <p:sldId id="266" r:id="rId5"/>
    <p:sldId id="258" r:id="rId6"/>
    <p:sldId id="268" r:id="rId7"/>
    <p:sldId id="265" r:id="rId8"/>
    <p:sldId id="270" r:id="rId9"/>
    <p:sldId id="264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63AFB-EC0C-4FCF-8F58-0D89523EB28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7B9344-9EA4-4548-AD09-BC192C1835A0}">
      <dgm:prSet/>
      <dgm:spPr/>
      <dgm:t>
        <a:bodyPr/>
        <a:lstStyle/>
        <a:p>
          <a:r>
            <a:rPr lang="en-US" dirty="0"/>
            <a:t>How am I taking care of myself?</a:t>
          </a:r>
        </a:p>
      </dgm:t>
    </dgm:pt>
    <dgm:pt modelId="{AD026A3A-F366-4394-94BC-468FBAC70ED9}" type="parTrans" cxnId="{AD868D46-9FF9-42E5-8A86-42B47941E3D5}">
      <dgm:prSet/>
      <dgm:spPr/>
      <dgm:t>
        <a:bodyPr/>
        <a:lstStyle/>
        <a:p>
          <a:endParaRPr lang="en-US"/>
        </a:p>
      </dgm:t>
    </dgm:pt>
    <dgm:pt modelId="{C03A4C30-C364-4EB0-8FC7-1F4E30EB939B}" type="sibTrans" cxnId="{AD868D46-9FF9-42E5-8A86-42B47941E3D5}">
      <dgm:prSet/>
      <dgm:spPr/>
      <dgm:t>
        <a:bodyPr/>
        <a:lstStyle/>
        <a:p>
          <a:endParaRPr lang="en-US"/>
        </a:p>
      </dgm:t>
    </dgm:pt>
    <dgm:pt modelId="{CD313C06-74C3-4FA9-A418-7179829675D8}">
      <dgm:prSet/>
      <dgm:spPr/>
      <dgm:t>
        <a:bodyPr/>
        <a:lstStyle/>
        <a:p>
          <a:r>
            <a:rPr lang="en-US"/>
            <a:t>Where can I delegate responsibilities?</a:t>
          </a:r>
        </a:p>
      </dgm:t>
    </dgm:pt>
    <dgm:pt modelId="{8815A8DC-6668-4475-8A00-0043A40897C9}" type="parTrans" cxnId="{38A29D52-D46A-485B-A936-0460C8E02FCD}">
      <dgm:prSet/>
      <dgm:spPr/>
      <dgm:t>
        <a:bodyPr/>
        <a:lstStyle/>
        <a:p>
          <a:endParaRPr lang="en-US"/>
        </a:p>
      </dgm:t>
    </dgm:pt>
    <dgm:pt modelId="{B5F6E4B3-B84A-42A3-B65C-7EE3EE6A61C4}" type="sibTrans" cxnId="{38A29D52-D46A-485B-A936-0460C8E02FCD}">
      <dgm:prSet/>
      <dgm:spPr/>
      <dgm:t>
        <a:bodyPr/>
        <a:lstStyle/>
        <a:p>
          <a:endParaRPr lang="en-US"/>
        </a:p>
      </dgm:t>
    </dgm:pt>
    <dgm:pt modelId="{68B2154A-D3B6-49AE-A2E5-9EA626CC5EC1}">
      <dgm:prSet/>
      <dgm:spPr/>
      <dgm:t>
        <a:bodyPr/>
        <a:lstStyle/>
        <a:p>
          <a:r>
            <a:rPr lang="en-US"/>
            <a:t>Do I have a calendar?</a:t>
          </a:r>
          <a:br>
            <a:rPr lang="en-US"/>
          </a:br>
          <a:br>
            <a:rPr lang="en-US"/>
          </a:br>
          <a:r>
            <a:rPr lang="en-US"/>
            <a:t>Was there anything I could’ve done differently?</a:t>
          </a:r>
        </a:p>
      </dgm:t>
    </dgm:pt>
    <dgm:pt modelId="{D2A37F4C-9826-4589-A78D-AEDCE811B95E}" type="parTrans" cxnId="{A66F169F-2F6D-4650-815D-15B53A1B9D91}">
      <dgm:prSet/>
      <dgm:spPr/>
      <dgm:t>
        <a:bodyPr/>
        <a:lstStyle/>
        <a:p>
          <a:endParaRPr lang="en-US"/>
        </a:p>
      </dgm:t>
    </dgm:pt>
    <dgm:pt modelId="{B009805A-59A0-4873-B1EF-2CBAA4842F12}" type="sibTrans" cxnId="{A66F169F-2F6D-4650-815D-15B53A1B9D91}">
      <dgm:prSet/>
      <dgm:spPr/>
      <dgm:t>
        <a:bodyPr/>
        <a:lstStyle/>
        <a:p>
          <a:endParaRPr lang="en-US"/>
        </a:p>
      </dgm:t>
    </dgm:pt>
    <dgm:pt modelId="{9CDEB762-2E3B-442F-81C4-AE8A5FECD677}">
      <dgm:prSet/>
      <dgm:spPr/>
      <dgm:t>
        <a:bodyPr/>
        <a:lstStyle/>
        <a:p>
          <a:r>
            <a:rPr lang="en-US"/>
            <a:t>What “WINS” did I experience today with my loved one?</a:t>
          </a:r>
        </a:p>
      </dgm:t>
    </dgm:pt>
    <dgm:pt modelId="{92E60A2A-75C4-4F18-8D68-A63A65DA4C1D}" type="parTrans" cxnId="{CA13D4BB-D894-4D22-AD74-5BC7EB362D62}">
      <dgm:prSet/>
      <dgm:spPr/>
      <dgm:t>
        <a:bodyPr/>
        <a:lstStyle/>
        <a:p>
          <a:endParaRPr lang="en-US"/>
        </a:p>
      </dgm:t>
    </dgm:pt>
    <dgm:pt modelId="{132BE4D3-F53F-431A-AC7F-575D79B99D86}" type="sibTrans" cxnId="{CA13D4BB-D894-4D22-AD74-5BC7EB362D62}">
      <dgm:prSet/>
      <dgm:spPr/>
      <dgm:t>
        <a:bodyPr/>
        <a:lstStyle/>
        <a:p>
          <a:endParaRPr lang="en-US"/>
        </a:p>
      </dgm:t>
    </dgm:pt>
    <dgm:pt modelId="{CA8B2753-2725-48E4-AD19-9F40545BF459}" type="pres">
      <dgm:prSet presAssocID="{8DE63AFB-EC0C-4FCF-8F58-0D89523EB28C}" presName="Name0" presStyleCnt="0">
        <dgm:presLayoutVars>
          <dgm:dir/>
          <dgm:resizeHandles val="exact"/>
        </dgm:presLayoutVars>
      </dgm:prSet>
      <dgm:spPr/>
    </dgm:pt>
    <dgm:pt modelId="{43DFCFE1-E5D1-4F43-8077-823549C1E308}" type="pres">
      <dgm:prSet presAssocID="{0D7B9344-9EA4-4548-AD09-BC192C1835A0}" presName="node" presStyleLbl="node1" presStyleIdx="0" presStyleCnt="4">
        <dgm:presLayoutVars>
          <dgm:bulletEnabled val="1"/>
        </dgm:presLayoutVars>
      </dgm:prSet>
      <dgm:spPr/>
    </dgm:pt>
    <dgm:pt modelId="{9CA616FD-ABF1-4FDF-9A58-5D570CA20B52}" type="pres">
      <dgm:prSet presAssocID="{C03A4C30-C364-4EB0-8FC7-1F4E30EB939B}" presName="sibTrans" presStyleLbl="sibTrans1D1" presStyleIdx="0" presStyleCnt="3"/>
      <dgm:spPr/>
    </dgm:pt>
    <dgm:pt modelId="{B700A024-C008-4DE6-BA80-16E4FF991DCF}" type="pres">
      <dgm:prSet presAssocID="{C03A4C30-C364-4EB0-8FC7-1F4E30EB939B}" presName="connectorText" presStyleLbl="sibTrans1D1" presStyleIdx="0" presStyleCnt="3"/>
      <dgm:spPr/>
    </dgm:pt>
    <dgm:pt modelId="{E42AFC31-2426-4BAE-97F0-3F5D5CAE127A}" type="pres">
      <dgm:prSet presAssocID="{CD313C06-74C3-4FA9-A418-7179829675D8}" presName="node" presStyleLbl="node1" presStyleIdx="1" presStyleCnt="4">
        <dgm:presLayoutVars>
          <dgm:bulletEnabled val="1"/>
        </dgm:presLayoutVars>
      </dgm:prSet>
      <dgm:spPr/>
    </dgm:pt>
    <dgm:pt modelId="{0323FC58-41C0-4C2F-A32C-2B762E78050B}" type="pres">
      <dgm:prSet presAssocID="{B5F6E4B3-B84A-42A3-B65C-7EE3EE6A61C4}" presName="sibTrans" presStyleLbl="sibTrans1D1" presStyleIdx="1" presStyleCnt="3"/>
      <dgm:spPr/>
    </dgm:pt>
    <dgm:pt modelId="{95EBD8E0-BB40-44C9-8C45-1C6024D48A86}" type="pres">
      <dgm:prSet presAssocID="{B5F6E4B3-B84A-42A3-B65C-7EE3EE6A61C4}" presName="connectorText" presStyleLbl="sibTrans1D1" presStyleIdx="1" presStyleCnt="3"/>
      <dgm:spPr/>
    </dgm:pt>
    <dgm:pt modelId="{F1B99D84-F6B2-42CD-AF95-4E7F86C3DBB7}" type="pres">
      <dgm:prSet presAssocID="{68B2154A-D3B6-49AE-A2E5-9EA626CC5EC1}" presName="node" presStyleLbl="node1" presStyleIdx="2" presStyleCnt="4">
        <dgm:presLayoutVars>
          <dgm:bulletEnabled val="1"/>
        </dgm:presLayoutVars>
      </dgm:prSet>
      <dgm:spPr/>
    </dgm:pt>
    <dgm:pt modelId="{F1670BCF-66FF-41B0-B466-01CA16E82301}" type="pres">
      <dgm:prSet presAssocID="{B009805A-59A0-4873-B1EF-2CBAA4842F12}" presName="sibTrans" presStyleLbl="sibTrans1D1" presStyleIdx="2" presStyleCnt="3"/>
      <dgm:spPr/>
    </dgm:pt>
    <dgm:pt modelId="{7F17CB90-4948-4C49-AD06-EDB3180447F9}" type="pres">
      <dgm:prSet presAssocID="{B009805A-59A0-4873-B1EF-2CBAA4842F12}" presName="connectorText" presStyleLbl="sibTrans1D1" presStyleIdx="2" presStyleCnt="3"/>
      <dgm:spPr/>
    </dgm:pt>
    <dgm:pt modelId="{4EB4F0D7-1011-425F-9A8A-154D1A90E922}" type="pres">
      <dgm:prSet presAssocID="{9CDEB762-2E3B-442F-81C4-AE8A5FECD677}" presName="node" presStyleLbl="node1" presStyleIdx="3" presStyleCnt="4">
        <dgm:presLayoutVars>
          <dgm:bulletEnabled val="1"/>
        </dgm:presLayoutVars>
      </dgm:prSet>
      <dgm:spPr/>
    </dgm:pt>
  </dgm:ptLst>
  <dgm:cxnLst>
    <dgm:cxn modelId="{32FDE612-B969-45DE-BDFF-4CB945B34238}" type="presOf" srcId="{CD313C06-74C3-4FA9-A418-7179829675D8}" destId="{E42AFC31-2426-4BAE-97F0-3F5D5CAE127A}" srcOrd="0" destOrd="0" presId="urn:microsoft.com/office/officeart/2016/7/layout/RepeatingBendingProcessNew"/>
    <dgm:cxn modelId="{B9A4E239-D49C-43E4-8FB6-A9A70EC69D50}" type="presOf" srcId="{68B2154A-D3B6-49AE-A2E5-9EA626CC5EC1}" destId="{F1B99D84-F6B2-42CD-AF95-4E7F86C3DBB7}" srcOrd="0" destOrd="0" presId="urn:microsoft.com/office/officeart/2016/7/layout/RepeatingBendingProcessNew"/>
    <dgm:cxn modelId="{83CE063F-C3DE-4A90-983B-C722259B285A}" type="presOf" srcId="{8DE63AFB-EC0C-4FCF-8F58-0D89523EB28C}" destId="{CA8B2753-2725-48E4-AD19-9F40545BF459}" srcOrd="0" destOrd="0" presId="urn:microsoft.com/office/officeart/2016/7/layout/RepeatingBendingProcessNew"/>
    <dgm:cxn modelId="{AD868D46-9FF9-42E5-8A86-42B47941E3D5}" srcId="{8DE63AFB-EC0C-4FCF-8F58-0D89523EB28C}" destId="{0D7B9344-9EA4-4548-AD09-BC192C1835A0}" srcOrd="0" destOrd="0" parTransId="{AD026A3A-F366-4394-94BC-468FBAC70ED9}" sibTransId="{C03A4C30-C364-4EB0-8FC7-1F4E30EB939B}"/>
    <dgm:cxn modelId="{D58AE769-B528-4283-97FE-AEA79005A6DD}" type="presOf" srcId="{B5F6E4B3-B84A-42A3-B65C-7EE3EE6A61C4}" destId="{95EBD8E0-BB40-44C9-8C45-1C6024D48A86}" srcOrd="1" destOrd="0" presId="urn:microsoft.com/office/officeart/2016/7/layout/RepeatingBendingProcessNew"/>
    <dgm:cxn modelId="{7F68CF70-F65C-4ADB-A5F4-47F5AB052E48}" type="presOf" srcId="{C03A4C30-C364-4EB0-8FC7-1F4E30EB939B}" destId="{B700A024-C008-4DE6-BA80-16E4FF991DCF}" srcOrd="1" destOrd="0" presId="urn:microsoft.com/office/officeart/2016/7/layout/RepeatingBendingProcessNew"/>
    <dgm:cxn modelId="{38A29D52-D46A-485B-A936-0460C8E02FCD}" srcId="{8DE63AFB-EC0C-4FCF-8F58-0D89523EB28C}" destId="{CD313C06-74C3-4FA9-A418-7179829675D8}" srcOrd="1" destOrd="0" parTransId="{8815A8DC-6668-4475-8A00-0043A40897C9}" sibTransId="{B5F6E4B3-B84A-42A3-B65C-7EE3EE6A61C4}"/>
    <dgm:cxn modelId="{D0DFAF55-C8C2-4EC8-AD79-DF401F9856B0}" type="presOf" srcId="{C03A4C30-C364-4EB0-8FC7-1F4E30EB939B}" destId="{9CA616FD-ABF1-4FDF-9A58-5D570CA20B52}" srcOrd="0" destOrd="0" presId="urn:microsoft.com/office/officeart/2016/7/layout/RepeatingBendingProcessNew"/>
    <dgm:cxn modelId="{72EE9F96-D54D-4707-96F3-20B7BF87F451}" type="presOf" srcId="{9CDEB762-2E3B-442F-81C4-AE8A5FECD677}" destId="{4EB4F0D7-1011-425F-9A8A-154D1A90E922}" srcOrd="0" destOrd="0" presId="urn:microsoft.com/office/officeart/2016/7/layout/RepeatingBendingProcessNew"/>
    <dgm:cxn modelId="{A66F169F-2F6D-4650-815D-15B53A1B9D91}" srcId="{8DE63AFB-EC0C-4FCF-8F58-0D89523EB28C}" destId="{68B2154A-D3B6-49AE-A2E5-9EA626CC5EC1}" srcOrd="2" destOrd="0" parTransId="{D2A37F4C-9826-4589-A78D-AEDCE811B95E}" sibTransId="{B009805A-59A0-4873-B1EF-2CBAA4842F12}"/>
    <dgm:cxn modelId="{0FD303A5-1633-40D5-BB70-25610A3DFD90}" type="presOf" srcId="{0D7B9344-9EA4-4548-AD09-BC192C1835A0}" destId="{43DFCFE1-E5D1-4F43-8077-823549C1E308}" srcOrd="0" destOrd="0" presId="urn:microsoft.com/office/officeart/2016/7/layout/RepeatingBendingProcessNew"/>
    <dgm:cxn modelId="{CA13D4BB-D894-4D22-AD74-5BC7EB362D62}" srcId="{8DE63AFB-EC0C-4FCF-8F58-0D89523EB28C}" destId="{9CDEB762-2E3B-442F-81C4-AE8A5FECD677}" srcOrd="3" destOrd="0" parTransId="{92E60A2A-75C4-4F18-8D68-A63A65DA4C1D}" sibTransId="{132BE4D3-F53F-431A-AC7F-575D79B99D86}"/>
    <dgm:cxn modelId="{DF1CCDC3-B16E-42D9-96C5-57428D819FA0}" type="presOf" srcId="{B009805A-59A0-4873-B1EF-2CBAA4842F12}" destId="{7F17CB90-4948-4C49-AD06-EDB3180447F9}" srcOrd="1" destOrd="0" presId="urn:microsoft.com/office/officeart/2016/7/layout/RepeatingBendingProcessNew"/>
    <dgm:cxn modelId="{9DC0AEC8-E8C8-4CFD-B97A-1E7A47C6716C}" type="presOf" srcId="{B009805A-59A0-4873-B1EF-2CBAA4842F12}" destId="{F1670BCF-66FF-41B0-B466-01CA16E82301}" srcOrd="0" destOrd="0" presId="urn:microsoft.com/office/officeart/2016/7/layout/RepeatingBendingProcessNew"/>
    <dgm:cxn modelId="{7D484ED3-B975-4715-86B9-6327D58EAB3A}" type="presOf" srcId="{B5F6E4B3-B84A-42A3-B65C-7EE3EE6A61C4}" destId="{0323FC58-41C0-4C2F-A32C-2B762E78050B}" srcOrd="0" destOrd="0" presId="urn:microsoft.com/office/officeart/2016/7/layout/RepeatingBendingProcessNew"/>
    <dgm:cxn modelId="{19527A6F-F6B5-40B0-8D7E-8B816FA6ACED}" type="presParOf" srcId="{CA8B2753-2725-48E4-AD19-9F40545BF459}" destId="{43DFCFE1-E5D1-4F43-8077-823549C1E308}" srcOrd="0" destOrd="0" presId="urn:microsoft.com/office/officeart/2016/7/layout/RepeatingBendingProcessNew"/>
    <dgm:cxn modelId="{1201F934-B0C8-4467-BFC3-06DDE91BCC97}" type="presParOf" srcId="{CA8B2753-2725-48E4-AD19-9F40545BF459}" destId="{9CA616FD-ABF1-4FDF-9A58-5D570CA20B52}" srcOrd="1" destOrd="0" presId="urn:microsoft.com/office/officeart/2016/7/layout/RepeatingBendingProcessNew"/>
    <dgm:cxn modelId="{7CCDC6DA-3697-4B95-AAF0-91C51C1518F8}" type="presParOf" srcId="{9CA616FD-ABF1-4FDF-9A58-5D570CA20B52}" destId="{B700A024-C008-4DE6-BA80-16E4FF991DCF}" srcOrd="0" destOrd="0" presId="urn:microsoft.com/office/officeart/2016/7/layout/RepeatingBendingProcessNew"/>
    <dgm:cxn modelId="{D4E9F749-F2C0-499D-9917-F8BD8F9AC446}" type="presParOf" srcId="{CA8B2753-2725-48E4-AD19-9F40545BF459}" destId="{E42AFC31-2426-4BAE-97F0-3F5D5CAE127A}" srcOrd="2" destOrd="0" presId="urn:microsoft.com/office/officeart/2016/7/layout/RepeatingBendingProcessNew"/>
    <dgm:cxn modelId="{67F9F6BF-B4D4-4E74-8CE5-180C8B0E4C93}" type="presParOf" srcId="{CA8B2753-2725-48E4-AD19-9F40545BF459}" destId="{0323FC58-41C0-4C2F-A32C-2B762E78050B}" srcOrd="3" destOrd="0" presId="urn:microsoft.com/office/officeart/2016/7/layout/RepeatingBendingProcessNew"/>
    <dgm:cxn modelId="{8861EA3E-2821-4B17-B2DC-9E49C550698F}" type="presParOf" srcId="{0323FC58-41C0-4C2F-A32C-2B762E78050B}" destId="{95EBD8E0-BB40-44C9-8C45-1C6024D48A86}" srcOrd="0" destOrd="0" presId="urn:microsoft.com/office/officeart/2016/7/layout/RepeatingBendingProcessNew"/>
    <dgm:cxn modelId="{FCBF1411-5FC3-4DDD-BA54-C9256B5EE734}" type="presParOf" srcId="{CA8B2753-2725-48E4-AD19-9F40545BF459}" destId="{F1B99D84-F6B2-42CD-AF95-4E7F86C3DBB7}" srcOrd="4" destOrd="0" presId="urn:microsoft.com/office/officeart/2016/7/layout/RepeatingBendingProcessNew"/>
    <dgm:cxn modelId="{D28A8CC0-559A-4102-B148-4742DD752FB2}" type="presParOf" srcId="{CA8B2753-2725-48E4-AD19-9F40545BF459}" destId="{F1670BCF-66FF-41B0-B466-01CA16E82301}" srcOrd="5" destOrd="0" presId="urn:microsoft.com/office/officeart/2016/7/layout/RepeatingBendingProcessNew"/>
    <dgm:cxn modelId="{85E36A4E-4AA7-4D4A-A22C-A609BA91C95A}" type="presParOf" srcId="{F1670BCF-66FF-41B0-B466-01CA16E82301}" destId="{7F17CB90-4948-4C49-AD06-EDB3180447F9}" srcOrd="0" destOrd="0" presId="urn:microsoft.com/office/officeart/2016/7/layout/RepeatingBendingProcessNew"/>
    <dgm:cxn modelId="{AF519CD3-87A0-4E37-AD3F-6DC622EBCA46}" type="presParOf" srcId="{CA8B2753-2725-48E4-AD19-9F40545BF459}" destId="{4EB4F0D7-1011-425F-9A8A-154D1A90E922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616FD-ABF1-4FDF-9A58-5D570CA20B52}">
      <dsp:nvSpPr>
        <dsp:cNvPr id="0" name=""/>
        <dsp:cNvSpPr/>
      </dsp:nvSpPr>
      <dsp:spPr>
        <a:xfrm>
          <a:off x="2900381" y="735753"/>
          <a:ext cx="568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032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9431" y="778479"/>
        <a:ext cx="29931" cy="5986"/>
      </dsp:txXfrm>
    </dsp:sp>
    <dsp:sp modelId="{43DFCFE1-E5D1-4F43-8077-823549C1E308}">
      <dsp:nvSpPr>
        <dsp:cNvPr id="0" name=""/>
        <dsp:cNvSpPr/>
      </dsp:nvSpPr>
      <dsp:spPr>
        <a:xfrm>
          <a:off x="299433" y="648"/>
          <a:ext cx="2602748" cy="15616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537" tIns="133872" rIns="127537" bIns="13387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How am I taking care of myself?</a:t>
          </a:r>
        </a:p>
      </dsp:txBody>
      <dsp:txXfrm>
        <a:off x="299433" y="648"/>
        <a:ext cx="2602748" cy="1561648"/>
      </dsp:txXfrm>
    </dsp:sp>
    <dsp:sp modelId="{0323FC58-41C0-4C2F-A32C-2B762E78050B}">
      <dsp:nvSpPr>
        <dsp:cNvPr id="0" name=""/>
        <dsp:cNvSpPr/>
      </dsp:nvSpPr>
      <dsp:spPr>
        <a:xfrm>
          <a:off x="6101761" y="735753"/>
          <a:ext cx="568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032" y="45720"/>
              </a:lnTo>
            </a:path>
          </a:pathLst>
        </a:custGeom>
        <a:noFill/>
        <a:ln w="952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70811" y="778479"/>
        <a:ext cx="29931" cy="5986"/>
      </dsp:txXfrm>
    </dsp:sp>
    <dsp:sp modelId="{E42AFC31-2426-4BAE-97F0-3F5D5CAE127A}">
      <dsp:nvSpPr>
        <dsp:cNvPr id="0" name=""/>
        <dsp:cNvSpPr/>
      </dsp:nvSpPr>
      <dsp:spPr>
        <a:xfrm>
          <a:off x="3500813" y="648"/>
          <a:ext cx="2602748" cy="1561648"/>
        </a:xfrm>
        <a:prstGeom prst="rect">
          <a:avLst/>
        </a:prstGeom>
        <a:solidFill>
          <a:schemeClr val="accent5">
            <a:hueOff val="-561544"/>
            <a:satOff val="-2648"/>
            <a:lumOff val="6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537" tIns="133872" rIns="127537" bIns="13387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Where can I delegate responsibilities?</a:t>
          </a:r>
        </a:p>
      </dsp:txBody>
      <dsp:txXfrm>
        <a:off x="3500813" y="648"/>
        <a:ext cx="2602748" cy="1561648"/>
      </dsp:txXfrm>
    </dsp:sp>
    <dsp:sp modelId="{F1670BCF-66FF-41B0-B466-01CA16E82301}">
      <dsp:nvSpPr>
        <dsp:cNvPr id="0" name=""/>
        <dsp:cNvSpPr/>
      </dsp:nvSpPr>
      <dsp:spPr>
        <a:xfrm>
          <a:off x="1600807" y="1560497"/>
          <a:ext cx="6402760" cy="568032"/>
        </a:xfrm>
        <a:custGeom>
          <a:avLst/>
          <a:gdLst/>
          <a:ahLst/>
          <a:cxnLst/>
          <a:rect l="0" t="0" r="0" b="0"/>
          <a:pathLst>
            <a:path>
              <a:moveTo>
                <a:pt x="6402760" y="0"/>
              </a:moveTo>
              <a:lnTo>
                <a:pt x="6402760" y="301116"/>
              </a:lnTo>
              <a:lnTo>
                <a:pt x="0" y="301116"/>
              </a:lnTo>
              <a:lnTo>
                <a:pt x="0" y="568032"/>
              </a:lnTo>
            </a:path>
          </a:pathLst>
        </a:custGeom>
        <a:noFill/>
        <a:ln w="952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1420" y="1841520"/>
        <a:ext cx="321534" cy="5986"/>
      </dsp:txXfrm>
    </dsp:sp>
    <dsp:sp modelId="{F1B99D84-F6B2-42CD-AF95-4E7F86C3DBB7}">
      <dsp:nvSpPr>
        <dsp:cNvPr id="0" name=""/>
        <dsp:cNvSpPr/>
      </dsp:nvSpPr>
      <dsp:spPr>
        <a:xfrm>
          <a:off x="6702193" y="648"/>
          <a:ext cx="2602748" cy="1561648"/>
        </a:xfrm>
        <a:prstGeom prst="rect">
          <a:avLst/>
        </a:prstGeom>
        <a:solidFill>
          <a:schemeClr val="accent5">
            <a:hueOff val="-1123087"/>
            <a:satOff val="-5296"/>
            <a:lumOff val="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537" tIns="133872" rIns="127537" bIns="13387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I have a calendar?</a:t>
          </a:r>
          <a:br>
            <a:rPr lang="en-US" sz="1900" kern="1200"/>
          </a:br>
          <a:br>
            <a:rPr lang="en-US" sz="1900" kern="1200"/>
          </a:br>
          <a:r>
            <a:rPr lang="en-US" sz="1900" kern="1200"/>
            <a:t>Was there anything I could’ve done differently?</a:t>
          </a:r>
        </a:p>
      </dsp:txBody>
      <dsp:txXfrm>
        <a:off x="6702193" y="648"/>
        <a:ext cx="2602748" cy="1561648"/>
      </dsp:txXfrm>
    </dsp:sp>
    <dsp:sp modelId="{4EB4F0D7-1011-425F-9A8A-154D1A90E922}">
      <dsp:nvSpPr>
        <dsp:cNvPr id="0" name=""/>
        <dsp:cNvSpPr/>
      </dsp:nvSpPr>
      <dsp:spPr>
        <a:xfrm>
          <a:off x="299433" y="2160929"/>
          <a:ext cx="2602748" cy="1561648"/>
        </a:xfrm>
        <a:prstGeom prst="rect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537" tIns="133872" rIns="127537" bIns="13387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“WINS” did I experience today with my loved one?</a:t>
          </a:r>
        </a:p>
      </dsp:txBody>
      <dsp:txXfrm>
        <a:off x="299433" y="2160929"/>
        <a:ext cx="2602748" cy="1561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FC94-4195-458C-A464-E5B019C3F76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BD05CAF-5C48-4577-B2E4-91070D941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7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FC94-4195-458C-A464-E5B019C3F76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5CAF-5C48-4577-B2E4-91070D941BDB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7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FC94-4195-458C-A464-E5B019C3F76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5CAF-5C48-4577-B2E4-91070D941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7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FC94-4195-458C-A464-E5B019C3F76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5CAF-5C48-4577-B2E4-91070D941BD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2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FC94-4195-458C-A464-E5B019C3F76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5CAF-5C48-4577-B2E4-91070D941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1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FC94-4195-458C-A464-E5B019C3F76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5CAF-5C48-4577-B2E4-91070D941BDB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94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FC94-4195-458C-A464-E5B019C3F76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5CAF-5C48-4577-B2E4-91070D941BD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4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FC94-4195-458C-A464-E5B019C3F76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5CAF-5C48-4577-B2E4-91070D941BD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84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FC94-4195-458C-A464-E5B019C3F76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5CAF-5C48-4577-B2E4-91070D94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0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FC94-4195-458C-A464-E5B019C3F76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5CAF-5C48-4577-B2E4-91070D941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8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DC0FC94-4195-458C-A464-E5B019C3F76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5CAF-5C48-4577-B2E4-91070D941BD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97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FC94-4195-458C-A464-E5B019C3F76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BD05CAF-5C48-4577-B2E4-91070D941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0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movesforwardinc.com/" TargetMode="External"/><Relationship Id="rId2" Type="http://schemas.openxmlformats.org/officeDocument/2006/relationships/hyperlink" Target="http://www.alz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festreaminc.org/caregiver-suppor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6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18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20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2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Person holding hand">
            <a:extLst>
              <a:ext uri="{FF2B5EF4-FFF2-40B4-BE49-F238E27FC236}">
                <a16:creationId xmlns:a16="http://schemas.microsoft.com/office/drawing/2014/main" id="{319D4718-32B0-719D-DEF7-7E9EEBD34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33" name="Rectangle 24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11A5F-6CB3-3FC2-B228-4061E57A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500" dirty="0">
                <a:solidFill>
                  <a:srgbClr val="FFFFFE"/>
                </a:solidFill>
              </a:rPr>
              <a:t>NCC Hub </a:t>
            </a:r>
            <a:r>
              <a:rPr lang="en-US" sz="2500" dirty="0" err="1">
                <a:solidFill>
                  <a:srgbClr val="FFFFFE"/>
                </a:solidFill>
              </a:rPr>
              <a:t>CareGiver</a:t>
            </a:r>
            <a:r>
              <a:rPr lang="en-US" sz="2500">
                <a:solidFill>
                  <a:srgbClr val="FFFFFE"/>
                </a:solidFill>
              </a:rPr>
              <a:t>/partner </a:t>
            </a:r>
            <a:r>
              <a:rPr lang="en-US" sz="2500" dirty="0">
                <a:solidFill>
                  <a:srgbClr val="FFFFFE"/>
                </a:solidFill>
              </a:rPr>
              <a:t>support group: Addressing the needs of the caregiver</a:t>
            </a:r>
          </a:p>
        </p:txBody>
      </p: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89B8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95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213B0-0D3A-C796-022F-13EFA5D2A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4069" y="964768"/>
            <a:ext cx="4722434" cy="2366735"/>
          </a:xfrm>
        </p:spPr>
        <p:txBody>
          <a:bodyPr>
            <a:normAutofit/>
          </a:bodyPr>
          <a:lstStyle/>
          <a:p>
            <a:r>
              <a:rPr lang="en-US" sz="1600" dirty="0"/>
              <a:t>Founder/Owner/operator of </a:t>
            </a:r>
            <a:r>
              <a:rPr lang="en-US" sz="1600" i="1" dirty="0"/>
              <a:t>She moves forward, Inc. (</a:t>
            </a:r>
            <a:r>
              <a:rPr lang="en-US" sz="1600" dirty="0"/>
              <a:t>Indianapolis, IN)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6.5 years in healthcare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Operations performance expert/new hire educator w/large healthcare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Mom, caregiver, </a:t>
            </a:r>
            <a:r>
              <a:rPr lang="en-US" sz="1600" dirty="0" err="1"/>
              <a:t>widow,author,speaker</a:t>
            </a:r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332A5-378E-4BC8-9929-EAF288E8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5373442" y="482172"/>
            <a:ext cx="5431717" cy="3152568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Who is Jan Mitchell?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8F4201-8893-9B21-121A-181F81ED08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r="21582" b="-3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CDD8235-38C1-9B25-8F85-809E99076C64}"/>
              </a:ext>
            </a:extLst>
          </p:cNvPr>
          <p:cNvSpPr txBox="1"/>
          <p:nvPr/>
        </p:nvSpPr>
        <p:spPr>
          <a:xfrm>
            <a:off x="5601788" y="5316362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Jan Mitchell, Certified Grief </a:t>
            </a:r>
            <a:r>
              <a:rPr lang="en-US" b="1" dirty="0"/>
              <a:t>C</a:t>
            </a:r>
            <a:r>
              <a:rPr lang="en-US" sz="1800" b="1" dirty="0"/>
              <a:t>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4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7DF10-698F-1AE4-B7C5-15C1B79A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Average age of unpaid caregivers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CE4E3-543F-A08E-A0F0-126F7092E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36% of caregivers are between 50 and 64</a:t>
            </a:r>
          </a:p>
          <a:p>
            <a:r>
              <a:rPr lang="en-US" dirty="0"/>
              <a:t>22% of family caregivers are between 18 and 24</a:t>
            </a:r>
          </a:p>
          <a:p>
            <a:r>
              <a:rPr lang="en-US" dirty="0"/>
              <a:t>22% of caregivers are 25-49</a:t>
            </a:r>
          </a:p>
          <a:p>
            <a:r>
              <a:rPr lang="en-US" dirty="0"/>
              <a:t>13% of caregivers are 65-74</a:t>
            </a:r>
          </a:p>
          <a:p>
            <a:r>
              <a:rPr lang="en-US" dirty="0"/>
              <a:t>7% of caregivers are over the age of 75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(Caregiver Statistics: A Data Portrait of Family Caregiving 2023. Claire Samuels)</a:t>
            </a:r>
          </a:p>
        </p:txBody>
      </p:sp>
    </p:spTree>
    <p:extLst>
      <p:ext uri="{BB962C8B-B14F-4D97-AF65-F5344CB8AC3E}">
        <p14:creationId xmlns:p14="http://schemas.microsoft.com/office/powerpoint/2010/main" val="332370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erson skydiving with a person in the background&#10;&#10;Description automatically generated">
            <a:extLst>
              <a:ext uri="{FF2B5EF4-FFF2-40B4-BE49-F238E27FC236}">
                <a16:creationId xmlns:a16="http://schemas.microsoft.com/office/drawing/2014/main" id="{5640F119-734B-9F6B-D156-6439325A0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00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1000C-7665-3C72-EAD4-81C2FE30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sz="3000" dirty="0"/>
              <a:t>Challenges &amp; Considerations for the Caregiver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70751-8864-407C-9598-C3B804C7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38D3ED"/>
              </a:buClr>
              <a:buNone/>
            </a:pPr>
            <a:endParaRPr lang="en-US" dirty="0"/>
          </a:p>
          <a:p>
            <a:pPr>
              <a:buClr>
                <a:srgbClr val="38D3ED"/>
              </a:buClr>
            </a:pPr>
            <a:r>
              <a:rPr lang="en-US" dirty="0"/>
              <a:t>Respite care for caregivers- consider that caregivers will need to have someone else tend to their loved one during certain times (can survey group to ensure time effective for all or majority of attendees)</a:t>
            </a:r>
          </a:p>
          <a:p>
            <a:pPr>
              <a:buClr>
                <a:srgbClr val="38D3ED"/>
              </a:buClr>
            </a:pPr>
            <a:r>
              <a:rPr lang="en-US" dirty="0"/>
              <a:t>Manage multiple family responsibilities in addition to caring for their loved ones</a:t>
            </a:r>
          </a:p>
          <a:p>
            <a:pPr>
              <a:buClr>
                <a:srgbClr val="38D3ED"/>
              </a:buClr>
            </a:pPr>
            <a:r>
              <a:rPr lang="en-US" dirty="0"/>
              <a:t>Multi-generational caregivers in one household</a:t>
            </a:r>
          </a:p>
          <a:p>
            <a:pPr>
              <a:buClr>
                <a:srgbClr val="38D3ED"/>
              </a:buClr>
            </a:pPr>
            <a:r>
              <a:rPr lang="en-US" dirty="0"/>
              <a:t>Stress</a:t>
            </a:r>
          </a:p>
          <a:p>
            <a:pPr>
              <a:buClr>
                <a:srgbClr val="38D3ED"/>
              </a:buClr>
            </a:pPr>
            <a:endParaRPr lang="en-US" dirty="0"/>
          </a:p>
          <a:p>
            <a:pPr marL="0" indent="0">
              <a:buClr>
                <a:srgbClr val="38D3ED"/>
              </a:buClr>
              <a:buNone/>
            </a:pPr>
            <a:endParaRPr lang="en-US" dirty="0"/>
          </a:p>
        </p:txBody>
      </p:sp>
      <p:sp>
        <p:nvSpPr>
          <p:cNvPr id="10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66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am of four people using computer in call center">
            <a:extLst>
              <a:ext uri="{FF2B5EF4-FFF2-40B4-BE49-F238E27FC236}">
                <a16:creationId xmlns:a16="http://schemas.microsoft.com/office/drawing/2014/main" id="{8F16DD5F-99D0-0578-75C6-D17AE08E8E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2" y="-166245"/>
            <a:ext cx="12191695" cy="6857990"/>
          </a:xfrm>
          <a:prstGeom prst="rect">
            <a:avLst/>
          </a:prstGeom>
        </p:spPr>
      </p:pic>
      <p:sp>
        <p:nvSpPr>
          <p:cNvPr id="2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749A7-3E68-61B4-D2BE-05E92D96D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Caregiver Grief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842F5E3-AB02-5D4A-2FD7-AC6E352E3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It is real &amp; can take place while the loved one is still living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It’s tough seeing a loved one suffer while they yet live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According to the national institute of health 30 % of caregivers of patients with dementia were at risk for clinical depression 1 year post-death and 20% experienced complicated grief,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Lack of knowledge or training how to care for loved one can increase stress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63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1EB86-AFFF-F260-6E6B-2A75C997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Questions to ask yourself at end of day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F6E4AD-204D-A2A8-DE41-47C501684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232113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27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4ED3-FFE5-B06E-8507-815A07A5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Establishing a caregivers support 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B37466-E56A-A68F-D94D-65966ECFB5D0}"/>
              </a:ext>
            </a:extLst>
          </p:cNvPr>
          <p:cNvSpPr txBox="1"/>
          <p:nvPr/>
        </p:nvSpPr>
        <p:spPr>
          <a:xfrm>
            <a:off x="1451579" y="2015734"/>
            <a:ext cx="543573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EB7DF70-0A31-4A61-9C8B-3333776A1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90413" y="2012810"/>
            <a:ext cx="3668069" cy="3453535"/>
            <a:chOff x="7807230" y="2012810"/>
            <a:chExt cx="3251252" cy="345986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7926867-8D58-4875-8B76-E87E5BE82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9F6663C-0F32-4FB9-B549-C2757F49F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Content Placeholder 10" descr="Empty road leading towards mountains">
            <a:extLst>
              <a:ext uri="{FF2B5EF4-FFF2-40B4-BE49-F238E27FC236}">
                <a16:creationId xmlns:a16="http://schemas.microsoft.com/office/drawing/2014/main" id="{A19DAD52-6A0F-BC41-47D1-D04E3DEBB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10450" b="3"/>
          <a:stretch/>
        </p:blipFill>
        <p:spPr>
          <a:xfrm>
            <a:off x="7554139" y="2174242"/>
            <a:ext cx="3336989" cy="3124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97AF81-0C54-5363-19BA-52E5C3F8E121}"/>
              </a:ext>
            </a:extLst>
          </p:cNvPr>
          <p:cNvSpPr txBox="1"/>
          <p:nvPr/>
        </p:nvSpPr>
        <p:spPr>
          <a:xfrm>
            <a:off x="1133518" y="2026118"/>
            <a:ext cx="6603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about: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Who will be invited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Time of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Length of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Size of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Facilitating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to bring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Meeting format</a:t>
            </a:r>
          </a:p>
        </p:txBody>
      </p:sp>
    </p:spTree>
    <p:extLst>
      <p:ext uri="{BB962C8B-B14F-4D97-AF65-F5344CB8AC3E}">
        <p14:creationId xmlns:p14="http://schemas.microsoft.com/office/powerpoint/2010/main" val="156573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A80-AEA8-047B-9D79-BA6EB53A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 for caregivers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3941-A500-DF07-8A9C-5EAA42B4C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CICOA CAREGIVER SUPPORT (317) 803-6131 or (800) 432-2422</a:t>
            </a:r>
          </a:p>
          <a:p>
            <a:r>
              <a:rPr lang="en-US" dirty="0"/>
              <a:t>ALZHEIMER’S ASSOCIATION  </a:t>
            </a:r>
            <a:r>
              <a:rPr lang="en-US" dirty="0">
                <a:hlinkClick r:id="rId2"/>
              </a:rPr>
              <a:t>www.alz.org</a:t>
            </a:r>
            <a:endParaRPr lang="en-US" dirty="0"/>
          </a:p>
          <a:p>
            <a:r>
              <a:rPr lang="en-US" dirty="0"/>
              <a:t>SHE MOVES FORWARD, INC. </a:t>
            </a:r>
            <a:r>
              <a:rPr lang="en-US" dirty="0">
                <a:hlinkClick r:id="rId3"/>
              </a:rPr>
              <a:t>www.shemovesforwardinc.com</a:t>
            </a:r>
            <a:r>
              <a:rPr lang="en-US" dirty="0"/>
              <a:t> or (317) 660-1588</a:t>
            </a:r>
          </a:p>
          <a:p>
            <a:r>
              <a:rPr lang="en-US" dirty="0"/>
              <a:t>LIFESTREAM </a:t>
            </a:r>
            <a:r>
              <a:rPr lang="en-US" dirty="0">
                <a:hlinkClick r:id="rId4"/>
              </a:rPr>
              <a:t>https://lifestreaminc.org/caregiver-support</a:t>
            </a:r>
            <a:r>
              <a:rPr lang="en-US" dirty="0"/>
              <a:t> or (765) 759-1121</a:t>
            </a:r>
          </a:p>
        </p:txBody>
      </p:sp>
    </p:spTree>
    <p:extLst>
      <p:ext uri="{BB962C8B-B14F-4D97-AF65-F5344CB8AC3E}">
        <p14:creationId xmlns:p14="http://schemas.microsoft.com/office/powerpoint/2010/main" val="410025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5BB8A-F86D-5413-CB6D-2952EE40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Questions?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234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2584</TotalTime>
  <Words>399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NCC Hub CareGiver/partner support group: Addressing the needs of the caregiver</vt:lpstr>
      <vt:lpstr>Founder/Owner/operator of She moves forward, Inc. (Indianapolis, IN)  6.5 years in healthcare  Operations performance expert/new hire educator w/large healthcare  Mom, caregiver, widow,author,speaker</vt:lpstr>
      <vt:lpstr>Average age of unpaid caregivers</vt:lpstr>
      <vt:lpstr>Challenges &amp; Considerations for the Caregiver</vt:lpstr>
      <vt:lpstr>Caregiver Grief</vt:lpstr>
      <vt:lpstr>Questions to ask yourself at end of day</vt:lpstr>
      <vt:lpstr>Establishing a caregivers support group</vt:lpstr>
      <vt:lpstr>Additional resources for caregivers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Mitchell</dc:title>
  <dc:creator>Mitchell, Jan E</dc:creator>
  <cp:lastModifiedBy>Mitchell, Jan E</cp:lastModifiedBy>
  <cp:revision>9</cp:revision>
  <cp:lastPrinted>2023-08-23T22:06:54Z</cp:lastPrinted>
  <dcterms:created xsi:type="dcterms:W3CDTF">2023-01-25T15:49:15Z</dcterms:created>
  <dcterms:modified xsi:type="dcterms:W3CDTF">2023-10-18T22:21:37Z</dcterms:modified>
</cp:coreProperties>
</file>