
<file path=[Content_Types].xml><?xml version="1.0" encoding="utf-8"?>
<Types xmlns="http://schemas.openxmlformats.org/package/2006/content-types">
  <Default Extension="2"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7" r:id="rId2"/>
    <p:sldId id="256" r:id="rId3"/>
    <p:sldId id="269" r:id="rId4"/>
    <p:sldId id="266" r:id="rId5"/>
    <p:sldId id="258" r:id="rId6"/>
    <p:sldId id="268" r:id="rId7"/>
    <p:sldId id="273" r:id="rId8"/>
    <p:sldId id="265" r:id="rId9"/>
    <p:sldId id="270" r:id="rId10"/>
    <p:sldId id="271" r:id="rId11"/>
    <p:sldId id="272" r:id="rId12"/>
    <p:sldId id="264"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99" autoAdjust="0"/>
    <p:restoredTop sz="94660"/>
  </p:normalViewPr>
  <p:slideViewPr>
    <p:cSldViewPr snapToGrid="0">
      <p:cViewPr varScale="1">
        <p:scale>
          <a:sx n="84" d="100"/>
          <a:sy n="84"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g"/><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63AFB-EC0C-4FCF-8F58-0D89523EB28C}" type="doc">
      <dgm:prSet loTypeId="urn:microsoft.com/office/officeart/2005/8/layout/hProcess10" loCatId="process" qsTypeId="urn:microsoft.com/office/officeart/2005/8/quickstyle/simple5" qsCatId="simple" csTypeId="urn:microsoft.com/office/officeart/2005/8/colors/accent3_4" csCatId="accent3" phldr="1"/>
      <dgm:spPr/>
      <dgm:t>
        <a:bodyPr/>
        <a:lstStyle/>
        <a:p>
          <a:endParaRPr lang="en-US"/>
        </a:p>
      </dgm:t>
    </dgm:pt>
    <dgm:pt modelId="{0D7B9344-9EA4-4548-AD09-BC192C1835A0}">
      <dgm:prSet/>
      <dgm:spPr/>
      <dgm:t>
        <a:bodyPr/>
        <a:lstStyle/>
        <a:p>
          <a:r>
            <a:rPr lang="en-US" dirty="0"/>
            <a:t>Depression</a:t>
          </a:r>
        </a:p>
      </dgm:t>
    </dgm:pt>
    <dgm:pt modelId="{AD026A3A-F366-4394-94BC-468FBAC70ED9}" type="parTrans" cxnId="{AD868D46-9FF9-42E5-8A86-42B47941E3D5}">
      <dgm:prSet/>
      <dgm:spPr/>
      <dgm:t>
        <a:bodyPr/>
        <a:lstStyle/>
        <a:p>
          <a:endParaRPr lang="en-US"/>
        </a:p>
      </dgm:t>
    </dgm:pt>
    <dgm:pt modelId="{C03A4C30-C364-4EB0-8FC7-1F4E30EB939B}" type="sibTrans" cxnId="{AD868D46-9FF9-42E5-8A86-42B47941E3D5}">
      <dgm:prSet/>
      <dgm:spPr/>
      <dgm:t>
        <a:bodyPr/>
        <a:lstStyle/>
        <a:p>
          <a:endParaRPr lang="en-US"/>
        </a:p>
      </dgm:t>
    </dgm:pt>
    <dgm:pt modelId="{CD313C06-74C3-4FA9-A418-7179829675D8}">
      <dgm:prSet/>
      <dgm:spPr/>
      <dgm:t>
        <a:bodyPr/>
        <a:lstStyle/>
        <a:p>
          <a:r>
            <a:rPr lang="en-US" dirty="0"/>
            <a:t>Anxiety/Stress?</a:t>
          </a:r>
        </a:p>
      </dgm:t>
    </dgm:pt>
    <dgm:pt modelId="{8815A8DC-6668-4475-8A00-0043A40897C9}" type="parTrans" cxnId="{38A29D52-D46A-485B-A936-0460C8E02FCD}">
      <dgm:prSet/>
      <dgm:spPr/>
      <dgm:t>
        <a:bodyPr/>
        <a:lstStyle/>
        <a:p>
          <a:endParaRPr lang="en-US"/>
        </a:p>
      </dgm:t>
    </dgm:pt>
    <dgm:pt modelId="{B5F6E4B3-B84A-42A3-B65C-7EE3EE6A61C4}" type="sibTrans" cxnId="{38A29D52-D46A-485B-A936-0460C8E02FCD}">
      <dgm:prSet/>
      <dgm:spPr/>
      <dgm:t>
        <a:bodyPr/>
        <a:lstStyle/>
        <a:p>
          <a:endParaRPr lang="en-US"/>
        </a:p>
      </dgm:t>
    </dgm:pt>
    <dgm:pt modelId="{68B2154A-D3B6-49AE-A2E5-9EA626CC5EC1}">
      <dgm:prSet/>
      <dgm:spPr/>
      <dgm:t>
        <a:bodyPr/>
        <a:lstStyle/>
        <a:p>
          <a:r>
            <a:rPr lang="en-US" dirty="0"/>
            <a:t>Unintended weight loss/gain</a:t>
          </a:r>
        </a:p>
      </dgm:t>
    </dgm:pt>
    <dgm:pt modelId="{D2A37F4C-9826-4589-A78D-AEDCE811B95E}" type="parTrans" cxnId="{A66F169F-2F6D-4650-815D-15B53A1B9D91}">
      <dgm:prSet/>
      <dgm:spPr/>
      <dgm:t>
        <a:bodyPr/>
        <a:lstStyle/>
        <a:p>
          <a:endParaRPr lang="en-US"/>
        </a:p>
      </dgm:t>
    </dgm:pt>
    <dgm:pt modelId="{B009805A-59A0-4873-B1EF-2CBAA4842F12}" type="sibTrans" cxnId="{A66F169F-2F6D-4650-815D-15B53A1B9D91}">
      <dgm:prSet/>
      <dgm:spPr/>
      <dgm:t>
        <a:bodyPr/>
        <a:lstStyle/>
        <a:p>
          <a:endParaRPr lang="en-US"/>
        </a:p>
      </dgm:t>
    </dgm:pt>
    <dgm:pt modelId="{9CDEB762-2E3B-442F-81C4-AE8A5FECD677}">
      <dgm:prSet/>
      <dgm:spPr/>
      <dgm:t>
        <a:bodyPr/>
        <a:lstStyle/>
        <a:p>
          <a:r>
            <a:rPr lang="en-US" dirty="0"/>
            <a:t>Premature Death</a:t>
          </a:r>
        </a:p>
      </dgm:t>
    </dgm:pt>
    <dgm:pt modelId="{92E60A2A-75C4-4F18-8D68-A63A65DA4C1D}" type="parTrans" cxnId="{CA13D4BB-D894-4D22-AD74-5BC7EB362D62}">
      <dgm:prSet/>
      <dgm:spPr/>
      <dgm:t>
        <a:bodyPr/>
        <a:lstStyle/>
        <a:p>
          <a:endParaRPr lang="en-US"/>
        </a:p>
      </dgm:t>
    </dgm:pt>
    <dgm:pt modelId="{132BE4D3-F53F-431A-AC7F-575D79B99D86}" type="sibTrans" cxnId="{CA13D4BB-D894-4D22-AD74-5BC7EB362D62}">
      <dgm:prSet/>
      <dgm:spPr/>
      <dgm:t>
        <a:bodyPr/>
        <a:lstStyle/>
        <a:p>
          <a:endParaRPr lang="en-US"/>
        </a:p>
      </dgm:t>
    </dgm:pt>
    <dgm:pt modelId="{1723B6AE-B4E4-49D3-A04E-A91B4BC937A1}" type="pres">
      <dgm:prSet presAssocID="{8DE63AFB-EC0C-4FCF-8F58-0D89523EB28C}" presName="Name0" presStyleCnt="0">
        <dgm:presLayoutVars>
          <dgm:dir/>
          <dgm:resizeHandles val="exact"/>
        </dgm:presLayoutVars>
      </dgm:prSet>
      <dgm:spPr/>
    </dgm:pt>
    <dgm:pt modelId="{D8DD1650-65D9-424F-A96B-FBA4A932C925}" type="pres">
      <dgm:prSet presAssocID="{0D7B9344-9EA4-4548-AD09-BC192C1835A0}" presName="composite" presStyleCnt="0"/>
      <dgm:spPr/>
    </dgm:pt>
    <dgm:pt modelId="{AFF42CC2-287B-4B3E-A393-C7E8A6F98AAF}" type="pres">
      <dgm:prSet presAssocID="{0D7B9344-9EA4-4548-AD09-BC192C1835A0}" presName="imagSh" presStyleLbl="b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817C5426-7357-45A6-833D-25828A865F7E}" type="pres">
      <dgm:prSet presAssocID="{0D7B9344-9EA4-4548-AD09-BC192C1835A0}" presName="txNode" presStyleLbl="node1" presStyleIdx="0" presStyleCnt="4">
        <dgm:presLayoutVars>
          <dgm:bulletEnabled val="1"/>
        </dgm:presLayoutVars>
      </dgm:prSet>
      <dgm:spPr/>
    </dgm:pt>
    <dgm:pt modelId="{3BEE7E1F-B911-4DA6-928E-E14D648CC637}" type="pres">
      <dgm:prSet presAssocID="{C03A4C30-C364-4EB0-8FC7-1F4E30EB939B}" presName="sibTrans" presStyleLbl="sibTrans2D1" presStyleIdx="0" presStyleCnt="3"/>
      <dgm:spPr/>
    </dgm:pt>
    <dgm:pt modelId="{14A206FA-B6F8-4068-8DB6-74B7A1B8DDAF}" type="pres">
      <dgm:prSet presAssocID="{C03A4C30-C364-4EB0-8FC7-1F4E30EB939B}" presName="connTx" presStyleLbl="sibTrans2D1" presStyleIdx="0" presStyleCnt="3"/>
      <dgm:spPr/>
    </dgm:pt>
    <dgm:pt modelId="{F340A8DB-52A7-4264-A285-AC6EBF9A024B}" type="pres">
      <dgm:prSet presAssocID="{CD313C06-74C3-4FA9-A418-7179829675D8}" presName="composite" presStyleCnt="0"/>
      <dgm:spPr/>
    </dgm:pt>
    <dgm:pt modelId="{97CA1182-3149-41AA-992B-D07749CBAAEB}" type="pres">
      <dgm:prSet presAssocID="{CD313C06-74C3-4FA9-A418-7179829675D8}" presName="imagSh"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tressed woman facing computer"/>
        </a:ext>
      </dgm:extLst>
    </dgm:pt>
    <dgm:pt modelId="{25E56D93-4D41-4BB7-B197-270235F5136D}" type="pres">
      <dgm:prSet presAssocID="{CD313C06-74C3-4FA9-A418-7179829675D8}" presName="txNode" presStyleLbl="node1" presStyleIdx="1" presStyleCnt="4">
        <dgm:presLayoutVars>
          <dgm:bulletEnabled val="1"/>
        </dgm:presLayoutVars>
      </dgm:prSet>
      <dgm:spPr/>
    </dgm:pt>
    <dgm:pt modelId="{22B89D6D-C710-4C68-84A5-0B895D984ECE}" type="pres">
      <dgm:prSet presAssocID="{B5F6E4B3-B84A-42A3-B65C-7EE3EE6A61C4}" presName="sibTrans" presStyleLbl="sibTrans2D1" presStyleIdx="1" presStyleCnt="3"/>
      <dgm:spPr/>
    </dgm:pt>
    <dgm:pt modelId="{8DE56FD1-05D1-4F03-8E25-C1328CAE47FE}" type="pres">
      <dgm:prSet presAssocID="{B5F6E4B3-B84A-42A3-B65C-7EE3EE6A61C4}" presName="connTx" presStyleLbl="sibTrans2D1" presStyleIdx="1" presStyleCnt="3"/>
      <dgm:spPr/>
    </dgm:pt>
    <dgm:pt modelId="{7C09A13B-A62E-4319-8FF5-818048B9C802}" type="pres">
      <dgm:prSet presAssocID="{68B2154A-D3B6-49AE-A2E5-9EA626CC5EC1}" presName="composite" presStyleCnt="0"/>
      <dgm:spPr/>
    </dgm:pt>
    <dgm:pt modelId="{0D44476E-7EB3-46B6-BE55-E01D7733C303}" type="pres">
      <dgm:prSet presAssocID="{68B2154A-D3B6-49AE-A2E5-9EA626CC5EC1}" presName="imagSh"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an using measuring tape"/>
        </a:ext>
      </dgm:extLst>
    </dgm:pt>
    <dgm:pt modelId="{0C393513-0796-4213-9157-2B3DBD579360}" type="pres">
      <dgm:prSet presAssocID="{68B2154A-D3B6-49AE-A2E5-9EA626CC5EC1}" presName="txNode" presStyleLbl="node1" presStyleIdx="2" presStyleCnt="4">
        <dgm:presLayoutVars>
          <dgm:bulletEnabled val="1"/>
        </dgm:presLayoutVars>
      </dgm:prSet>
      <dgm:spPr/>
    </dgm:pt>
    <dgm:pt modelId="{EF8474F6-A27F-43F6-8498-5934F51C1A3B}" type="pres">
      <dgm:prSet presAssocID="{B009805A-59A0-4873-B1EF-2CBAA4842F12}" presName="sibTrans" presStyleLbl="sibTrans2D1" presStyleIdx="2" presStyleCnt="3"/>
      <dgm:spPr/>
    </dgm:pt>
    <dgm:pt modelId="{A65D90C5-7BDC-4DA8-890D-D6B11B564A7E}" type="pres">
      <dgm:prSet presAssocID="{B009805A-59A0-4873-B1EF-2CBAA4842F12}" presName="connTx" presStyleLbl="sibTrans2D1" presStyleIdx="2" presStyleCnt="3"/>
      <dgm:spPr/>
    </dgm:pt>
    <dgm:pt modelId="{3F0F192D-75F6-4979-B694-C282CD1382CB}" type="pres">
      <dgm:prSet presAssocID="{9CDEB762-2E3B-442F-81C4-AE8A5FECD677}" presName="composite" presStyleCnt="0"/>
      <dgm:spPr/>
    </dgm:pt>
    <dgm:pt modelId="{8DC7D1C8-7A19-4314-9EDC-0CF11B522A50}" type="pres">
      <dgm:prSet presAssocID="{9CDEB762-2E3B-442F-81C4-AE8A5FECD677}" presName="imagSh"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etal urn at a funeral"/>
        </a:ext>
      </dgm:extLst>
    </dgm:pt>
    <dgm:pt modelId="{5B45A2DB-73EA-4C1F-9DB6-5B872981B59F}" type="pres">
      <dgm:prSet presAssocID="{9CDEB762-2E3B-442F-81C4-AE8A5FECD677}" presName="txNode" presStyleLbl="node1" presStyleIdx="3" presStyleCnt="4">
        <dgm:presLayoutVars>
          <dgm:bulletEnabled val="1"/>
        </dgm:presLayoutVars>
      </dgm:prSet>
      <dgm:spPr/>
    </dgm:pt>
  </dgm:ptLst>
  <dgm:cxnLst>
    <dgm:cxn modelId="{75B40160-D84F-4480-8C63-98DFD99DD940}" type="presOf" srcId="{68B2154A-D3B6-49AE-A2E5-9EA626CC5EC1}" destId="{0C393513-0796-4213-9157-2B3DBD579360}" srcOrd="0" destOrd="0" presId="urn:microsoft.com/office/officeart/2005/8/layout/hProcess10"/>
    <dgm:cxn modelId="{AD868D46-9FF9-42E5-8A86-42B47941E3D5}" srcId="{8DE63AFB-EC0C-4FCF-8F58-0D89523EB28C}" destId="{0D7B9344-9EA4-4548-AD09-BC192C1835A0}" srcOrd="0" destOrd="0" parTransId="{AD026A3A-F366-4394-94BC-468FBAC70ED9}" sibTransId="{C03A4C30-C364-4EB0-8FC7-1F4E30EB939B}"/>
    <dgm:cxn modelId="{73CADD4A-FD6C-4D8E-B016-CA164B78E303}" type="presOf" srcId="{9CDEB762-2E3B-442F-81C4-AE8A5FECD677}" destId="{5B45A2DB-73EA-4C1F-9DB6-5B872981B59F}" srcOrd="0" destOrd="0" presId="urn:microsoft.com/office/officeart/2005/8/layout/hProcess10"/>
    <dgm:cxn modelId="{38A29D52-D46A-485B-A936-0460C8E02FCD}" srcId="{8DE63AFB-EC0C-4FCF-8F58-0D89523EB28C}" destId="{CD313C06-74C3-4FA9-A418-7179829675D8}" srcOrd="1" destOrd="0" parTransId="{8815A8DC-6668-4475-8A00-0043A40897C9}" sibTransId="{B5F6E4B3-B84A-42A3-B65C-7EE3EE6A61C4}"/>
    <dgm:cxn modelId="{70B3167A-E1EC-4AAA-892A-0F94EC5B5EB5}" type="presOf" srcId="{CD313C06-74C3-4FA9-A418-7179829675D8}" destId="{25E56D93-4D41-4BB7-B197-270235F5136D}" srcOrd="0" destOrd="0" presId="urn:microsoft.com/office/officeart/2005/8/layout/hProcess10"/>
    <dgm:cxn modelId="{940A7481-4371-44C2-BA81-EC606860E15B}" type="presOf" srcId="{C03A4C30-C364-4EB0-8FC7-1F4E30EB939B}" destId="{14A206FA-B6F8-4068-8DB6-74B7A1B8DDAF}" srcOrd="1" destOrd="0" presId="urn:microsoft.com/office/officeart/2005/8/layout/hProcess10"/>
    <dgm:cxn modelId="{76922F84-EB4C-4210-BF2C-4E16FB335607}" type="presOf" srcId="{B5F6E4B3-B84A-42A3-B65C-7EE3EE6A61C4}" destId="{22B89D6D-C710-4C68-84A5-0B895D984ECE}" srcOrd="0" destOrd="0" presId="urn:microsoft.com/office/officeart/2005/8/layout/hProcess10"/>
    <dgm:cxn modelId="{F9F6BD92-49F7-497B-9A9E-502678F119BB}" type="presOf" srcId="{B009805A-59A0-4873-B1EF-2CBAA4842F12}" destId="{A65D90C5-7BDC-4DA8-890D-D6B11B564A7E}" srcOrd="1" destOrd="0" presId="urn:microsoft.com/office/officeart/2005/8/layout/hProcess10"/>
    <dgm:cxn modelId="{03E79498-9D66-47BA-B77E-8FA7CC6DF37C}" type="presOf" srcId="{C03A4C30-C364-4EB0-8FC7-1F4E30EB939B}" destId="{3BEE7E1F-B911-4DA6-928E-E14D648CC637}" srcOrd="0" destOrd="0" presId="urn:microsoft.com/office/officeart/2005/8/layout/hProcess10"/>
    <dgm:cxn modelId="{A66F169F-2F6D-4650-815D-15B53A1B9D91}" srcId="{8DE63AFB-EC0C-4FCF-8F58-0D89523EB28C}" destId="{68B2154A-D3B6-49AE-A2E5-9EA626CC5EC1}" srcOrd="2" destOrd="0" parTransId="{D2A37F4C-9826-4589-A78D-AEDCE811B95E}" sibTransId="{B009805A-59A0-4873-B1EF-2CBAA4842F12}"/>
    <dgm:cxn modelId="{E11CE1A2-44A8-44F9-A2C7-1BAB16A90BEF}" type="presOf" srcId="{B5F6E4B3-B84A-42A3-B65C-7EE3EE6A61C4}" destId="{8DE56FD1-05D1-4F03-8E25-C1328CAE47FE}" srcOrd="1" destOrd="0" presId="urn:microsoft.com/office/officeart/2005/8/layout/hProcess10"/>
    <dgm:cxn modelId="{CA13D4BB-D894-4D22-AD74-5BC7EB362D62}" srcId="{8DE63AFB-EC0C-4FCF-8F58-0D89523EB28C}" destId="{9CDEB762-2E3B-442F-81C4-AE8A5FECD677}" srcOrd="3" destOrd="0" parTransId="{92E60A2A-75C4-4F18-8D68-A63A65DA4C1D}" sibTransId="{132BE4D3-F53F-431A-AC7F-575D79B99D86}"/>
    <dgm:cxn modelId="{806782BD-B1EE-48AC-AFF6-3CC49EE18AE6}" type="presOf" srcId="{8DE63AFB-EC0C-4FCF-8F58-0D89523EB28C}" destId="{1723B6AE-B4E4-49D3-A04E-A91B4BC937A1}" srcOrd="0" destOrd="0" presId="urn:microsoft.com/office/officeart/2005/8/layout/hProcess10"/>
    <dgm:cxn modelId="{CAACF6ED-5DF7-4F49-AA02-7D2998F91BF4}" type="presOf" srcId="{0D7B9344-9EA4-4548-AD09-BC192C1835A0}" destId="{817C5426-7357-45A6-833D-25828A865F7E}" srcOrd="0" destOrd="0" presId="urn:microsoft.com/office/officeart/2005/8/layout/hProcess10"/>
    <dgm:cxn modelId="{B01E6BFF-EA55-42F8-9555-EB8131DD2EBC}" type="presOf" srcId="{B009805A-59A0-4873-B1EF-2CBAA4842F12}" destId="{EF8474F6-A27F-43F6-8498-5934F51C1A3B}" srcOrd="0" destOrd="0" presId="urn:microsoft.com/office/officeart/2005/8/layout/hProcess10"/>
    <dgm:cxn modelId="{9DFCC72F-37AA-4797-9788-FDF7110DA844}" type="presParOf" srcId="{1723B6AE-B4E4-49D3-A04E-A91B4BC937A1}" destId="{D8DD1650-65D9-424F-A96B-FBA4A932C925}" srcOrd="0" destOrd="0" presId="urn:microsoft.com/office/officeart/2005/8/layout/hProcess10"/>
    <dgm:cxn modelId="{B8B69A07-9F4A-4588-8087-6AB19F15FFDC}" type="presParOf" srcId="{D8DD1650-65D9-424F-A96B-FBA4A932C925}" destId="{AFF42CC2-287B-4B3E-A393-C7E8A6F98AAF}" srcOrd="0" destOrd="0" presId="urn:microsoft.com/office/officeart/2005/8/layout/hProcess10"/>
    <dgm:cxn modelId="{728EE76D-0CBB-4AEA-AD1B-9C2DEDDA8EE3}" type="presParOf" srcId="{D8DD1650-65D9-424F-A96B-FBA4A932C925}" destId="{817C5426-7357-45A6-833D-25828A865F7E}" srcOrd="1" destOrd="0" presId="urn:microsoft.com/office/officeart/2005/8/layout/hProcess10"/>
    <dgm:cxn modelId="{BA8C0706-8B89-4E49-9C1A-3B5B6579EAFF}" type="presParOf" srcId="{1723B6AE-B4E4-49D3-A04E-A91B4BC937A1}" destId="{3BEE7E1F-B911-4DA6-928E-E14D648CC637}" srcOrd="1" destOrd="0" presId="urn:microsoft.com/office/officeart/2005/8/layout/hProcess10"/>
    <dgm:cxn modelId="{478044DF-5C0D-4589-8165-4615907D248F}" type="presParOf" srcId="{3BEE7E1F-B911-4DA6-928E-E14D648CC637}" destId="{14A206FA-B6F8-4068-8DB6-74B7A1B8DDAF}" srcOrd="0" destOrd="0" presId="urn:microsoft.com/office/officeart/2005/8/layout/hProcess10"/>
    <dgm:cxn modelId="{45CAF089-0185-41BD-98D4-B2A9D232D0E4}" type="presParOf" srcId="{1723B6AE-B4E4-49D3-A04E-A91B4BC937A1}" destId="{F340A8DB-52A7-4264-A285-AC6EBF9A024B}" srcOrd="2" destOrd="0" presId="urn:microsoft.com/office/officeart/2005/8/layout/hProcess10"/>
    <dgm:cxn modelId="{8C08B8FC-D333-4679-B54B-A0DA6F675586}" type="presParOf" srcId="{F340A8DB-52A7-4264-A285-AC6EBF9A024B}" destId="{97CA1182-3149-41AA-992B-D07749CBAAEB}" srcOrd="0" destOrd="0" presId="urn:microsoft.com/office/officeart/2005/8/layout/hProcess10"/>
    <dgm:cxn modelId="{51B74669-6244-4B31-8ED7-627625242D7D}" type="presParOf" srcId="{F340A8DB-52A7-4264-A285-AC6EBF9A024B}" destId="{25E56D93-4D41-4BB7-B197-270235F5136D}" srcOrd="1" destOrd="0" presId="urn:microsoft.com/office/officeart/2005/8/layout/hProcess10"/>
    <dgm:cxn modelId="{182BBCDB-CA3A-4E41-89FB-7104D7A40708}" type="presParOf" srcId="{1723B6AE-B4E4-49D3-A04E-A91B4BC937A1}" destId="{22B89D6D-C710-4C68-84A5-0B895D984ECE}" srcOrd="3" destOrd="0" presId="urn:microsoft.com/office/officeart/2005/8/layout/hProcess10"/>
    <dgm:cxn modelId="{493CBD2C-CB9E-4EF8-A45C-63B326A271D7}" type="presParOf" srcId="{22B89D6D-C710-4C68-84A5-0B895D984ECE}" destId="{8DE56FD1-05D1-4F03-8E25-C1328CAE47FE}" srcOrd="0" destOrd="0" presId="urn:microsoft.com/office/officeart/2005/8/layout/hProcess10"/>
    <dgm:cxn modelId="{C9CD055D-4546-4384-AE95-BADC9C966D6D}" type="presParOf" srcId="{1723B6AE-B4E4-49D3-A04E-A91B4BC937A1}" destId="{7C09A13B-A62E-4319-8FF5-818048B9C802}" srcOrd="4" destOrd="0" presId="urn:microsoft.com/office/officeart/2005/8/layout/hProcess10"/>
    <dgm:cxn modelId="{0837C7ED-9F2E-4C86-ADA2-D56A4C0C85C7}" type="presParOf" srcId="{7C09A13B-A62E-4319-8FF5-818048B9C802}" destId="{0D44476E-7EB3-46B6-BE55-E01D7733C303}" srcOrd="0" destOrd="0" presId="urn:microsoft.com/office/officeart/2005/8/layout/hProcess10"/>
    <dgm:cxn modelId="{35AFCFEE-163D-4D0D-B214-5FDDD4EB0A6D}" type="presParOf" srcId="{7C09A13B-A62E-4319-8FF5-818048B9C802}" destId="{0C393513-0796-4213-9157-2B3DBD579360}" srcOrd="1" destOrd="0" presId="urn:microsoft.com/office/officeart/2005/8/layout/hProcess10"/>
    <dgm:cxn modelId="{8DC8AF37-9FA8-4D2C-9ACA-BFAC4B8B9672}" type="presParOf" srcId="{1723B6AE-B4E4-49D3-A04E-A91B4BC937A1}" destId="{EF8474F6-A27F-43F6-8498-5934F51C1A3B}" srcOrd="5" destOrd="0" presId="urn:microsoft.com/office/officeart/2005/8/layout/hProcess10"/>
    <dgm:cxn modelId="{29583E9E-0A52-4D83-92E1-B4EA366DAE21}" type="presParOf" srcId="{EF8474F6-A27F-43F6-8498-5934F51C1A3B}" destId="{A65D90C5-7BDC-4DA8-890D-D6B11B564A7E}" srcOrd="0" destOrd="0" presId="urn:microsoft.com/office/officeart/2005/8/layout/hProcess10"/>
    <dgm:cxn modelId="{04AC7ED0-5D7F-4578-AA5C-2F4EC2FF1501}" type="presParOf" srcId="{1723B6AE-B4E4-49D3-A04E-A91B4BC937A1}" destId="{3F0F192D-75F6-4979-B694-C282CD1382CB}" srcOrd="6" destOrd="0" presId="urn:microsoft.com/office/officeart/2005/8/layout/hProcess10"/>
    <dgm:cxn modelId="{617FEC10-8031-46D4-88AD-F9E0BBC99369}" type="presParOf" srcId="{3F0F192D-75F6-4979-B694-C282CD1382CB}" destId="{8DC7D1C8-7A19-4314-9EDC-0CF11B522A50}" srcOrd="0" destOrd="0" presId="urn:microsoft.com/office/officeart/2005/8/layout/hProcess10"/>
    <dgm:cxn modelId="{745D5A6F-23B2-41D7-86C9-85E09A03E975}" type="presParOf" srcId="{3F0F192D-75F6-4979-B694-C282CD1382CB}" destId="{5B45A2DB-73EA-4C1F-9DB6-5B872981B59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42CC2-287B-4B3E-A393-C7E8A6F98AAF}">
      <dsp:nvSpPr>
        <dsp:cNvPr id="0" name=""/>
        <dsp:cNvSpPr/>
      </dsp:nvSpPr>
      <dsp:spPr>
        <a:xfrm>
          <a:off x="1268" y="540374"/>
          <a:ext cx="1651549" cy="165154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1">
          <a:scrgbClr r="0" g="0" b="0"/>
        </a:fillRef>
        <a:effectRef idx="3">
          <a:scrgbClr r="0" g="0" b="0"/>
        </a:effectRef>
        <a:fontRef idx="minor"/>
      </dsp:style>
    </dsp:sp>
    <dsp:sp modelId="{817C5426-7357-45A6-833D-25828A865F7E}">
      <dsp:nvSpPr>
        <dsp:cNvPr id="0" name=""/>
        <dsp:cNvSpPr/>
      </dsp:nvSpPr>
      <dsp:spPr>
        <a:xfrm>
          <a:off x="270125" y="1531303"/>
          <a:ext cx="1651549" cy="1651549"/>
        </a:xfrm>
        <a:prstGeom prst="roundRect">
          <a:avLst>
            <a:gd name="adj" fmla="val 10000"/>
          </a:avLst>
        </a:prstGeom>
        <a:gradFill rotWithShape="0">
          <a:gsLst>
            <a:gs pos="0">
              <a:schemeClr val="accent3">
                <a:shade val="50000"/>
                <a:hueOff val="0"/>
                <a:satOff val="0"/>
                <a:lumOff val="0"/>
                <a:alphaOff val="0"/>
                <a:tint val="98000"/>
                <a:satMod val="110000"/>
                <a:lumMod val="104000"/>
              </a:schemeClr>
            </a:gs>
            <a:gs pos="69000">
              <a:schemeClr val="accent3">
                <a:shade val="50000"/>
                <a:hueOff val="0"/>
                <a:satOff val="0"/>
                <a:lumOff val="0"/>
                <a:alphaOff val="0"/>
                <a:shade val="88000"/>
                <a:satMod val="130000"/>
                <a:lumMod val="92000"/>
              </a:schemeClr>
            </a:gs>
            <a:gs pos="100000">
              <a:schemeClr val="accent3">
                <a:shade val="5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Depression</a:t>
          </a:r>
        </a:p>
      </dsp:txBody>
      <dsp:txXfrm>
        <a:off x="318497" y="1579675"/>
        <a:ext cx="1554805" cy="1554805"/>
      </dsp:txXfrm>
    </dsp:sp>
    <dsp:sp modelId="{3BEE7E1F-B911-4DA6-928E-E14D648CC637}">
      <dsp:nvSpPr>
        <dsp:cNvPr id="0" name=""/>
        <dsp:cNvSpPr/>
      </dsp:nvSpPr>
      <dsp:spPr>
        <a:xfrm>
          <a:off x="1970942" y="1167726"/>
          <a:ext cx="318124" cy="396844"/>
        </a:xfrm>
        <a:prstGeom prst="rightArrow">
          <a:avLst>
            <a:gd name="adj1" fmla="val 60000"/>
            <a:gd name="adj2" fmla="val 50000"/>
          </a:avLst>
        </a:prstGeom>
        <a:gradFill rotWithShape="0">
          <a:gsLst>
            <a:gs pos="0">
              <a:schemeClr val="accent3">
                <a:shade val="90000"/>
                <a:hueOff val="0"/>
                <a:satOff val="0"/>
                <a:lumOff val="0"/>
                <a:alphaOff val="0"/>
                <a:tint val="98000"/>
                <a:satMod val="110000"/>
                <a:lumMod val="104000"/>
              </a:schemeClr>
            </a:gs>
            <a:gs pos="69000">
              <a:schemeClr val="accent3">
                <a:shade val="90000"/>
                <a:hueOff val="0"/>
                <a:satOff val="0"/>
                <a:lumOff val="0"/>
                <a:alphaOff val="0"/>
                <a:shade val="88000"/>
                <a:satMod val="130000"/>
                <a:lumMod val="92000"/>
              </a:schemeClr>
            </a:gs>
            <a:gs pos="100000">
              <a:schemeClr val="accent3">
                <a:shade val="90000"/>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970942" y="1247095"/>
        <a:ext cx="222687" cy="238106"/>
      </dsp:txXfrm>
    </dsp:sp>
    <dsp:sp modelId="{97CA1182-3149-41AA-992B-D07749CBAAEB}">
      <dsp:nvSpPr>
        <dsp:cNvPr id="0" name=""/>
        <dsp:cNvSpPr/>
      </dsp:nvSpPr>
      <dsp:spPr>
        <a:xfrm>
          <a:off x="2561745" y="540374"/>
          <a:ext cx="1651549" cy="165154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1">
          <a:scrgbClr r="0" g="0" b="0"/>
        </a:fillRef>
        <a:effectRef idx="3">
          <a:scrgbClr r="0" g="0" b="0"/>
        </a:effectRef>
        <a:fontRef idx="minor"/>
      </dsp:style>
    </dsp:sp>
    <dsp:sp modelId="{25E56D93-4D41-4BB7-B197-270235F5136D}">
      <dsp:nvSpPr>
        <dsp:cNvPr id="0" name=""/>
        <dsp:cNvSpPr/>
      </dsp:nvSpPr>
      <dsp:spPr>
        <a:xfrm>
          <a:off x="2830602" y="1531303"/>
          <a:ext cx="1651549" cy="1651549"/>
        </a:xfrm>
        <a:prstGeom prst="roundRect">
          <a:avLst>
            <a:gd name="adj" fmla="val 10000"/>
          </a:avLst>
        </a:prstGeom>
        <a:gradFill rotWithShape="0">
          <a:gsLst>
            <a:gs pos="0">
              <a:schemeClr val="accent3">
                <a:shade val="50000"/>
                <a:hueOff val="-130229"/>
                <a:satOff val="19452"/>
                <a:lumOff val="17963"/>
                <a:alphaOff val="0"/>
                <a:tint val="98000"/>
                <a:satMod val="110000"/>
                <a:lumMod val="104000"/>
              </a:schemeClr>
            </a:gs>
            <a:gs pos="69000">
              <a:schemeClr val="accent3">
                <a:shade val="50000"/>
                <a:hueOff val="-130229"/>
                <a:satOff val="19452"/>
                <a:lumOff val="17963"/>
                <a:alphaOff val="0"/>
                <a:shade val="88000"/>
                <a:satMod val="130000"/>
                <a:lumMod val="92000"/>
              </a:schemeClr>
            </a:gs>
            <a:gs pos="100000">
              <a:schemeClr val="accent3">
                <a:shade val="50000"/>
                <a:hueOff val="-130229"/>
                <a:satOff val="19452"/>
                <a:lumOff val="17963"/>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Anxiety/Stress?</a:t>
          </a:r>
        </a:p>
      </dsp:txBody>
      <dsp:txXfrm>
        <a:off x="2878974" y="1579675"/>
        <a:ext cx="1554805" cy="1554805"/>
      </dsp:txXfrm>
    </dsp:sp>
    <dsp:sp modelId="{22B89D6D-C710-4C68-84A5-0B895D984ECE}">
      <dsp:nvSpPr>
        <dsp:cNvPr id="0" name=""/>
        <dsp:cNvSpPr/>
      </dsp:nvSpPr>
      <dsp:spPr>
        <a:xfrm>
          <a:off x="4531419" y="1167726"/>
          <a:ext cx="318124" cy="396844"/>
        </a:xfrm>
        <a:prstGeom prst="rightArrow">
          <a:avLst>
            <a:gd name="adj1" fmla="val 60000"/>
            <a:gd name="adj2" fmla="val 50000"/>
          </a:avLst>
        </a:prstGeom>
        <a:gradFill rotWithShape="0">
          <a:gsLst>
            <a:gs pos="0">
              <a:schemeClr val="accent3">
                <a:shade val="90000"/>
                <a:hueOff val="-185273"/>
                <a:satOff val="4065"/>
                <a:lumOff val="14519"/>
                <a:alphaOff val="0"/>
                <a:tint val="98000"/>
                <a:satMod val="110000"/>
                <a:lumMod val="104000"/>
              </a:schemeClr>
            </a:gs>
            <a:gs pos="69000">
              <a:schemeClr val="accent3">
                <a:shade val="90000"/>
                <a:hueOff val="-185273"/>
                <a:satOff val="4065"/>
                <a:lumOff val="14519"/>
                <a:alphaOff val="0"/>
                <a:shade val="88000"/>
                <a:satMod val="130000"/>
                <a:lumMod val="92000"/>
              </a:schemeClr>
            </a:gs>
            <a:gs pos="100000">
              <a:schemeClr val="accent3">
                <a:shade val="90000"/>
                <a:hueOff val="-185273"/>
                <a:satOff val="4065"/>
                <a:lumOff val="14519"/>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531419" y="1247095"/>
        <a:ext cx="222687" cy="238106"/>
      </dsp:txXfrm>
    </dsp:sp>
    <dsp:sp modelId="{0D44476E-7EB3-46B6-BE55-E01D7733C303}">
      <dsp:nvSpPr>
        <dsp:cNvPr id="0" name=""/>
        <dsp:cNvSpPr/>
      </dsp:nvSpPr>
      <dsp:spPr>
        <a:xfrm>
          <a:off x="5122223" y="540374"/>
          <a:ext cx="1651549" cy="16515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1">
          <a:scrgbClr r="0" g="0" b="0"/>
        </a:fillRef>
        <a:effectRef idx="3">
          <a:scrgbClr r="0" g="0" b="0"/>
        </a:effectRef>
        <a:fontRef idx="minor"/>
      </dsp:style>
    </dsp:sp>
    <dsp:sp modelId="{0C393513-0796-4213-9157-2B3DBD579360}">
      <dsp:nvSpPr>
        <dsp:cNvPr id="0" name=""/>
        <dsp:cNvSpPr/>
      </dsp:nvSpPr>
      <dsp:spPr>
        <a:xfrm>
          <a:off x="5391080" y="1531303"/>
          <a:ext cx="1651549" cy="1651549"/>
        </a:xfrm>
        <a:prstGeom prst="roundRect">
          <a:avLst>
            <a:gd name="adj" fmla="val 10000"/>
          </a:avLst>
        </a:prstGeom>
        <a:gradFill rotWithShape="0">
          <a:gsLst>
            <a:gs pos="0">
              <a:schemeClr val="accent3">
                <a:shade val="50000"/>
                <a:hueOff val="-260458"/>
                <a:satOff val="38904"/>
                <a:lumOff val="35926"/>
                <a:alphaOff val="0"/>
                <a:tint val="98000"/>
                <a:satMod val="110000"/>
                <a:lumMod val="104000"/>
              </a:schemeClr>
            </a:gs>
            <a:gs pos="69000">
              <a:schemeClr val="accent3">
                <a:shade val="50000"/>
                <a:hueOff val="-260458"/>
                <a:satOff val="38904"/>
                <a:lumOff val="35926"/>
                <a:alphaOff val="0"/>
                <a:shade val="88000"/>
                <a:satMod val="130000"/>
                <a:lumMod val="92000"/>
              </a:schemeClr>
            </a:gs>
            <a:gs pos="100000">
              <a:schemeClr val="accent3">
                <a:shade val="50000"/>
                <a:hueOff val="-260458"/>
                <a:satOff val="38904"/>
                <a:lumOff val="35926"/>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Unintended weight loss/gain</a:t>
          </a:r>
        </a:p>
      </dsp:txBody>
      <dsp:txXfrm>
        <a:off x="5439452" y="1579675"/>
        <a:ext cx="1554805" cy="1554805"/>
      </dsp:txXfrm>
    </dsp:sp>
    <dsp:sp modelId="{EF8474F6-A27F-43F6-8498-5934F51C1A3B}">
      <dsp:nvSpPr>
        <dsp:cNvPr id="0" name=""/>
        <dsp:cNvSpPr/>
      </dsp:nvSpPr>
      <dsp:spPr>
        <a:xfrm>
          <a:off x="7091897" y="1167726"/>
          <a:ext cx="318124" cy="396844"/>
        </a:xfrm>
        <a:prstGeom prst="rightArrow">
          <a:avLst>
            <a:gd name="adj1" fmla="val 60000"/>
            <a:gd name="adj2" fmla="val 50000"/>
          </a:avLst>
        </a:prstGeom>
        <a:gradFill rotWithShape="0">
          <a:gsLst>
            <a:gs pos="0">
              <a:schemeClr val="accent3">
                <a:shade val="90000"/>
                <a:hueOff val="-185273"/>
                <a:satOff val="4065"/>
                <a:lumOff val="14519"/>
                <a:alphaOff val="0"/>
                <a:tint val="98000"/>
                <a:satMod val="110000"/>
                <a:lumMod val="104000"/>
              </a:schemeClr>
            </a:gs>
            <a:gs pos="69000">
              <a:schemeClr val="accent3">
                <a:shade val="90000"/>
                <a:hueOff val="-185273"/>
                <a:satOff val="4065"/>
                <a:lumOff val="14519"/>
                <a:alphaOff val="0"/>
                <a:shade val="88000"/>
                <a:satMod val="130000"/>
                <a:lumMod val="92000"/>
              </a:schemeClr>
            </a:gs>
            <a:gs pos="100000">
              <a:schemeClr val="accent3">
                <a:shade val="90000"/>
                <a:hueOff val="-185273"/>
                <a:satOff val="4065"/>
                <a:lumOff val="14519"/>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091897" y="1247095"/>
        <a:ext cx="222687" cy="238106"/>
      </dsp:txXfrm>
    </dsp:sp>
    <dsp:sp modelId="{8DC7D1C8-7A19-4314-9EDC-0CF11B522A50}">
      <dsp:nvSpPr>
        <dsp:cNvPr id="0" name=""/>
        <dsp:cNvSpPr/>
      </dsp:nvSpPr>
      <dsp:spPr>
        <a:xfrm>
          <a:off x="7682700" y="540374"/>
          <a:ext cx="1651549" cy="165154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1">
          <a:scrgbClr r="0" g="0" b="0"/>
        </a:fillRef>
        <a:effectRef idx="3">
          <a:scrgbClr r="0" g="0" b="0"/>
        </a:effectRef>
        <a:fontRef idx="minor"/>
      </dsp:style>
    </dsp:sp>
    <dsp:sp modelId="{5B45A2DB-73EA-4C1F-9DB6-5B872981B59F}">
      <dsp:nvSpPr>
        <dsp:cNvPr id="0" name=""/>
        <dsp:cNvSpPr/>
      </dsp:nvSpPr>
      <dsp:spPr>
        <a:xfrm>
          <a:off x="7951557" y="1531303"/>
          <a:ext cx="1651549" cy="1651549"/>
        </a:xfrm>
        <a:prstGeom prst="roundRect">
          <a:avLst>
            <a:gd name="adj" fmla="val 10000"/>
          </a:avLst>
        </a:prstGeom>
        <a:gradFill rotWithShape="0">
          <a:gsLst>
            <a:gs pos="0">
              <a:schemeClr val="accent3">
                <a:shade val="50000"/>
                <a:hueOff val="-130229"/>
                <a:satOff val="19452"/>
                <a:lumOff val="17963"/>
                <a:alphaOff val="0"/>
                <a:tint val="98000"/>
                <a:satMod val="110000"/>
                <a:lumMod val="104000"/>
              </a:schemeClr>
            </a:gs>
            <a:gs pos="69000">
              <a:schemeClr val="accent3">
                <a:shade val="50000"/>
                <a:hueOff val="-130229"/>
                <a:satOff val="19452"/>
                <a:lumOff val="17963"/>
                <a:alphaOff val="0"/>
                <a:shade val="88000"/>
                <a:satMod val="130000"/>
                <a:lumMod val="92000"/>
              </a:schemeClr>
            </a:gs>
            <a:gs pos="100000">
              <a:schemeClr val="accent3">
                <a:shade val="50000"/>
                <a:hueOff val="-130229"/>
                <a:satOff val="19452"/>
                <a:lumOff val="17963"/>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Premature Death</a:t>
          </a:r>
        </a:p>
      </dsp:txBody>
      <dsp:txXfrm>
        <a:off x="7999929" y="1579675"/>
        <a:ext cx="1554805" cy="155480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58D7978-AB9E-4A0E-91E1-470C764666AD}" type="datetimeFigureOut">
              <a:rPr lang="en-US" smtClean="0"/>
              <a:t>12/6/2023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F3E97A8-EE44-464E-93BC-DBC2AACD4E5F}" type="slidenum">
              <a:rPr lang="en-US" smtClean="0"/>
              <a:t>‹#›</a:t>
            </a:fld>
            <a:endParaRPr lang="en-US"/>
          </a:p>
        </p:txBody>
      </p:sp>
    </p:spTree>
    <p:extLst>
      <p:ext uri="{BB962C8B-B14F-4D97-AF65-F5344CB8AC3E}">
        <p14:creationId xmlns:p14="http://schemas.microsoft.com/office/powerpoint/2010/main" val="156746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C0FC94-4195-458C-A464-E5B019C3F766}" type="datetimeFigureOut">
              <a:rPr lang="en-US" smtClean="0"/>
              <a:t>12/6/2023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2BD05CAF-5C48-4577-B2E4-91070D941BDB}"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497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0FC94-4195-458C-A464-E5B019C3F766}"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5CAF-5C48-4577-B2E4-91070D941BDB}"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9074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0FC94-4195-458C-A464-E5B019C3F766}"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5CAF-5C48-4577-B2E4-91070D941BDB}"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137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C0FC94-4195-458C-A464-E5B019C3F766}"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5CAF-5C48-4577-B2E4-91070D941BDB}"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30220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0FC94-4195-458C-A464-E5B019C3F766}"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05CAF-5C48-4577-B2E4-91070D941BDB}"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9661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C0FC94-4195-458C-A464-E5B019C3F766}"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05CAF-5C48-4577-B2E4-91070D941BDB}"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4194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C0FC94-4195-458C-A464-E5B019C3F766}"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05CAF-5C48-4577-B2E4-91070D941BDB}"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234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C0FC94-4195-458C-A464-E5B019C3F766}"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05CAF-5C48-4577-B2E4-91070D941BDB}"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284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0FC94-4195-458C-A464-E5B019C3F766}"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05CAF-5C48-4577-B2E4-91070D941BDB}" type="slidenum">
              <a:rPr lang="en-US" smtClean="0"/>
              <a:t>‹#›</a:t>
            </a:fld>
            <a:endParaRPr lang="en-US"/>
          </a:p>
        </p:txBody>
      </p:sp>
    </p:spTree>
    <p:extLst>
      <p:ext uri="{BB962C8B-B14F-4D97-AF65-F5344CB8AC3E}">
        <p14:creationId xmlns:p14="http://schemas.microsoft.com/office/powerpoint/2010/main" val="362130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0FC94-4195-458C-A464-E5B019C3F766}"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05CAF-5C48-4577-B2E4-91070D941BDB}"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38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DC0FC94-4195-458C-A464-E5B019C3F766}" type="datetimeFigureOut">
              <a:rPr lang="en-US" smtClean="0"/>
              <a:t>12/6/2023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2BD05CAF-5C48-4577-B2E4-91070D941BDB}"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697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DC0FC94-4195-458C-A464-E5B019C3F766}" type="datetimeFigureOut">
              <a:rPr lang="en-US" smtClean="0"/>
              <a:t>12/6/2023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BD05CAF-5C48-4577-B2E4-91070D941BDB}"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01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rawpixel.com/search/psychology" TargetMode="External"/><Relationship Id="rId2" Type="http://schemas.openxmlformats.org/officeDocument/2006/relationships/image" Target="../media/image16.2"/><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search/psychology" TargetMode="External"/><Relationship Id="rId2" Type="http://schemas.openxmlformats.org/officeDocument/2006/relationships/image" Target="../media/image16.2"/><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16">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0" name="Picture 18">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20">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2">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Content Placeholder 11" descr="Person holding hand">
            <a:extLst>
              <a:ext uri="{FF2B5EF4-FFF2-40B4-BE49-F238E27FC236}">
                <a16:creationId xmlns:a16="http://schemas.microsoft.com/office/drawing/2014/main" id="{319D4718-32B0-719D-DEF7-7E9EEBD344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28" r="-1" b="-1"/>
          <a:stretch/>
        </p:blipFill>
        <p:spPr>
          <a:xfrm>
            <a:off x="20" y="198793"/>
            <a:ext cx="12191675" cy="6857990"/>
          </a:xfrm>
          <a:prstGeom prst="rect">
            <a:avLst/>
          </a:prstGeom>
        </p:spPr>
      </p:pic>
      <p:sp>
        <p:nvSpPr>
          <p:cNvPr id="33" name="Rectangle 24">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5" y="4907589"/>
            <a:ext cx="8295215"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111A5F-6CB3-3FC2-B228-4061E57AAA40}"/>
              </a:ext>
            </a:extLst>
          </p:cNvPr>
          <p:cNvSpPr>
            <a:spLocks noGrp="1"/>
          </p:cNvSpPr>
          <p:nvPr>
            <p:ph type="title"/>
          </p:nvPr>
        </p:nvSpPr>
        <p:spPr>
          <a:xfrm>
            <a:off x="4060512" y="5241371"/>
            <a:ext cx="6835556" cy="954556"/>
          </a:xfrm>
        </p:spPr>
        <p:txBody>
          <a:bodyPr vert="horz" lIns="91440" tIns="45720" rIns="91440" bIns="45720" rtlCol="0" anchor="t">
            <a:normAutofit/>
          </a:bodyPr>
          <a:lstStyle/>
          <a:p>
            <a:r>
              <a:rPr lang="en-US" sz="2500" dirty="0">
                <a:solidFill>
                  <a:srgbClr val="FFFFFE"/>
                </a:solidFill>
              </a:rPr>
              <a:t>NCC Hub </a:t>
            </a:r>
            <a:r>
              <a:rPr lang="en-US" sz="2500" dirty="0" err="1">
                <a:solidFill>
                  <a:srgbClr val="FFFFFE"/>
                </a:solidFill>
              </a:rPr>
              <a:t>CareGiver</a:t>
            </a:r>
            <a:r>
              <a:rPr lang="en-US" sz="2500" dirty="0">
                <a:solidFill>
                  <a:srgbClr val="FFFFFE"/>
                </a:solidFill>
              </a:rPr>
              <a:t>/partner support group: Managing grief &amp; Loss</a:t>
            </a:r>
          </a:p>
        </p:txBody>
      </p:sp>
      <p:cxnSp>
        <p:nvCxnSpPr>
          <p:cNvPr id="34" name="Straight Connector 26">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5075836"/>
            <a:ext cx="6832499" cy="0"/>
          </a:xfrm>
          <a:prstGeom prst="line">
            <a:avLst/>
          </a:prstGeom>
          <a:ln w="31750">
            <a:solidFill>
              <a:srgbClr val="89B8D8"/>
            </a:solidFill>
          </a:ln>
        </p:spPr>
        <p:style>
          <a:lnRef idx="3">
            <a:schemeClr val="accent1"/>
          </a:lnRef>
          <a:fillRef idx="0">
            <a:schemeClr val="accent1"/>
          </a:fillRef>
          <a:effectRef idx="2">
            <a:schemeClr val="accent1"/>
          </a:effectRef>
          <a:fontRef idx="minor">
            <a:schemeClr val="tx1"/>
          </a:fontRef>
        </p:style>
      </p:cxnSp>
      <p:pic>
        <p:nvPicPr>
          <p:cNvPr id="4" name="Picture 3">
            <a:extLst>
              <a:ext uri="{FF2B5EF4-FFF2-40B4-BE49-F238E27FC236}">
                <a16:creationId xmlns:a16="http://schemas.microsoft.com/office/drawing/2014/main" id="{9BF74A39-7A87-79B9-8168-409CA2E725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46544" y="112223"/>
            <a:ext cx="1545151" cy="1207374"/>
          </a:xfrm>
          <a:prstGeom prst="rect">
            <a:avLst/>
          </a:prstGeom>
        </p:spPr>
      </p:pic>
    </p:spTree>
    <p:extLst>
      <p:ext uri="{BB962C8B-B14F-4D97-AF65-F5344CB8AC3E}">
        <p14:creationId xmlns:p14="http://schemas.microsoft.com/office/powerpoint/2010/main" val="2782954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E8211E-869B-24A2-E888-F35C4455254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721" r="9090" b="11668"/>
          <a:stretch/>
        </p:blipFill>
        <p:spPr>
          <a:xfrm>
            <a:off x="2" y="10"/>
            <a:ext cx="12191695" cy="6857990"/>
          </a:xfrm>
          <a:prstGeom prst="rect">
            <a:avLst/>
          </a:prstGeom>
        </p:spPr>
      </p:pic>
      <p:sp>
        <p:nvSpPr>
          <p:cNvPr id="46" name="Rectangle 45">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70BA80-AEA8-047B-9D79-BA6EB53A3B99}"/>
              </a:ext>
            </a:extLst>
          </p:cNvPr>
          <p:cNvSpPr>
            <a:spLocks noGrp="1"/>
          </p:cNvSpPr>
          <p:nvPr>
            <p:ph type="title"/>
          </p:nvPr>
        </p:nvSpPr>
        <p:spPr>
          <a:xfrm>
            <a:off x="1304017" y="804520"/>
            <a:ext cx="6815731" cy="1049235"/>
          </a:xfrm>
        </p:spPr>
        <p:txBody>
          <a:bodyPr>
            <a:normAutofit/>
          </a:bodyPr>
          <a:lstStyle/>
          <a:p>
            <a:r>
              <a:rPr lang="en-US" sz="2700">
                <a:solidFill>
                  <a:srgbClr val="FFFFFE"/>
                </a:solidFill>
              </a:rPr>
              <a:t>HOW DOES PROFESSIONAL THERAPY OR COUNSELING HELP YOU NAVIGATE GRIEF?</a:t>
            </a:r>
          </a:p>
        </p:txBody>
      </p:sp>
      <p:cxnSp>
        <p:nvCxnSpPr>
          <p:cNvPr id="48" name="Straight Connector 47">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D0674C"/>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EB313941-A500-DF07-8A9C-5EAA42B4C0D0}"/>
              </a:ext>
            </a:extLst>
          </p:cNvPr>
          <p:cNvSpPr>
            <a:spLocks noGrp="1"/>
          </p:cNvSpPr>
          <p:nvPr>
            <p:ph idx="1"/>
          </p:nvPr>
        </p:nvSpPr>
        <p:spPr>
          <a:xfrm>
            <a:off x="1304017" y="2015733"/>
            <a:ext cx="6815731" cy="4021267"/>
          </a:xfrm>
        </p:spPr>
        <p:txBody>
          <a:bodyPr>
            <a:normAutofit/>
          </a:bodyPr>
          <a:lstStyle/>
          <a:p>
            <a:pPr>
              <a:buClr>
                <a:srgbClr val="D0674C"/>
              </a:buClr>
            </a:pPr>
            <a:r>
              <a:rPr lang="en-US">
                <a:solidFill>
                  <a:srgbClr val="FFFFFE"/>
                </a:solidFill>
              </a:rPr>
              <a:t>It provides a safe space for you to express your grief without fear of judgment</a:t>
            </a:r>
          </a:p>
          <a:p>
            <a:pPr>
              <a:buClr>
                <a:srgbClr val="D0674C"/>
              </a:buClr>
            </a:pPr>
            <a:r>
              <a:rPr lang="en-US">
                <a:solidFill>
                  <a:srgbClr val="FFFFFE"/>
                </a:solidFill>
              </a:rPr>
              <a:t>Therapists have many hours of clinical expertise and training in human behavior, psychology and other modalities that can help provide practical tools and skills that can help you manage your grief</a:t>
            </a:r>
          </a:p>
          <a:p>
            <a:pPr>
              <a:buClr>
                <a:srgbClr val="D0674C"/>
              </a:buClr>
            </a:pPr>
            <a:r>
              <a:rPr lang="en-US">
                <a:solidFill>
                  <a:srgbClr val="FFFFFE"/>
                </a:solidFill>
              </a:rPr>
              <a:t>In some cases, therapists can prescribe medication</a:t>
            </a:r>
          </a:p>
          <a:p>
            <a:pPr>
              <a:buClr>
                <a:srgbClr val="D0674C"/>
              </a:buClr>
            </a:pPr>
            <a:endParaRPr lang="en-US">
              <a:solidFill>
                <a:srgbClr val="FFFFFE"/>
              </a:solidFill>
            </a:endParaRPr>
          </a:p>
        </p:txBody>
      </p:sp>
    </p:spTree>
    <p:extLst>
      <p:ext uri="{BB962C8B-B14F-4D97-AF65-F5344CB8AC3E}">
        <p14:creationId xmlns:p14="http://schemas.microsoft.com/office/powerpoint/2010/main" val="250983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E8211E-869B-24A2-E888-F35C4455254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721" r="9090" b="11668"/>
          <a:stretch/>
        </p:blipFill>
        <p:spPr>
          <a:xfrm>
            <a:off x="2" y="10"/>
            <a:ext cx="12191695" cy="6857990"/>
          </a:xfrm>
          <a:prstGeom prst="rect">
            <a:avLst/>
          </a:prstGeom>
        </p:spPr>
      </p:pic>
      <p:sp>
        <p:nvSpPr>
          <p:cNvPr id="46" name="Rectangle 45">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70BA80-AEA8-047B-9D79-BA6EB53A3B99}"/>
              </a:ext>
            </a:extLst>
          </p:cNvPr>
          <p:cNvSpPr>
            <a:spLocks noGrp="1"/>
          </p:cNvSpPr>
          <p:nvPr>
            <p:ph type="title"/>
          </p:nvPr>
        </p:nvSpPr>
        <p:spPr>
          <a:xfrm>
            <a:off x="1304017" y="804520"/>
            <a:ext cx="6815731" cy="1049235"/>
          </a:xfrm>
        </p:spPr>
        <p:txBody>
          <a:bodyPr>
            <a:normAutofit/>
          </a:bodyPr>
          <a:lstStyle/>
          <a:p>
            <a:r>
              <a:rPr lang="en-US" sz="2700" dirty="0">
                <a:solidFill>
                  <a:srgbClr val="FFFFFE"/>
                </a:solidFill>
              </a:rPr>
              <a:t>Faith-based practices that can help alleviate grief </a:t>
            </a:r>
          </a:p>
        </p:txBody>
      </p:sp>
      <p:cxnSp>
        <p:nvCxnSpPr>
          <p:cNvPr id="48" name="Straight Connector 47">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D0674C"/>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EB313941-A500-DF07-8A9C-5EAA42B4C0D0}"/>
              </a:ext>
            </a:extLst>
          </p:cNvPr>
          <p:cNvSpPr>
            <a:spLocks noGrp="1"/>
          </p:cNvSpPr>
          <p:nvPr>
            <p:ph idx="1"/>
          </p:nvPr>
        </p:nvSpPr>
        <p:spPr>
          <a:xfrm>
            <a:off x="1304017" y="2015733"/>
            <a:ext cx="6815731" cy="4021267"/>
          </a:xfrm>
        </p:spPr>
        <p:txBody>
          <a:bodyPr>
            <a:normAutofit/>
          </a:bodyPr>
          <a:lstStyle/>
          <a:p>
            <a:pPr>
              <a:buClr>
                <a:srgbClr val="D0674C"/>
              </a:buClr>
            </a:pPr>
            <a:r>
              <a:rPr lang="en-US" dirty="0">
                <a:solidFill>
                  <a:srgbClr val="FFFFFE"/>
                </a:solidFill>
              </a:rPr>
              <a:t>Prayer &amp; meditation-helps release emotional build up of grief related stress (1 Peter 5:7-Cast all your cares upon Him because he cares for you)</a:t>
            </a:r>
          </a:p>
          <a:p>
            <a:pPr>
              <a:buClr>
                <a:srgbClr val="D0674C"/>
              </a:buClr>
            </a:pPr>
            <a:r>
              <a:rPr lang="en-US" dirty="0">
                <a:solidFill>
                  <a:srgbClr val="FFFFFE"/>
                </a:solidFill>
              </a:rPr>
              <a:t>Praise</a:t>
            </a:r>
          </a:p>
          <a:p>
            <a:pPr>
              <a:buClr>
                <a:srgbClr val="D0674C"/>
              </a:buClr>
            </a:pPr>
            <a:r>
              <a:rPr lang="en-US" dirty="0">
                <a:solidFill>
                  <a:srgbClr val="FFFFFE"/>
                </a:solidFill>
              </a:rPr>
              <a:t>Reading &amp; meditating on scripture</a:t>
            </a:r>
          </a:p>
          <a:p>
            <a:pPr>
              <a:buClr>
                <a:srgbClr val="D0674C"/>
              </a:buClr>
            </a:pPr>
            <a:r>
              <a:rPr lang="en-US" dirty="0">
                <a:solidFill>
                  <a:srgbClr val="FFFFFE"/>
                </a:solidFill>
              </a:rPr>
              <a:t>Diverse support groups </a:t>
            </a:r>
          </a:p>
          <a:p>
            <a:pPr>
              <a:buClr>
                <a:srgbClr val="D0674C"/>
              </a:buClr>
            </a:pPr>
            <a:endParaRPr lang="en-US" dirty="0">
              <a:solidFill>
                <a:srgbClr val="FFFFFE"/>
              </a:solidFill>
            </a:endParaRPr>
          </a:p>
        </p:txBody>
      </p:sp>
    </p:spTree>
    <p:extLst>
      <p:ext uri="{BB962C8B-B14F-4D97-AF65-F5344CB8AC3E}">
        <p14:creationId xmlns:p14="http://schemas.microsoft.com/office/powerpoint/2010/main" val="1813703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D5BB8A-F86D-5413-CB6D-2952EE40DE25}"/>
              </a:ext>
            </a:extLst>
          </p:cNvPr>
          <p:cNvSpPr>
            <a:spLocks noGrp="1"/>
          </p:cNvSpPr>
          <p:nvPr>
            <p:ph type="title"/>
          </p:nvPr>
        </p:nvSpPr>
        <p:spPr>
          <a:xfrm>
            <a:off x="1557071" y="1584552"/>
            <a:ext cx="9099255" cy="2537251"/>
          </a:xfrm>
        </p:spPr>
        <p:txBody>
          <a:bodyPr vert="horz" lIns="91440" tIns="45720" rIns="91440" bIns="0" rtlCol="0" anchor="ctr">
            <a:normAutofit/>
          </a:bodyPr>
          <a:lstStyle/>
          <a:p>
            <a:pPr algn="ctr"/>
            <a:r>
              <a:rPr lang="en-US" sz="7200" dirty="0">
                <a:solidFill>
                  <a:srgbClr val="454545"/>
                </a:solidFill>
              </a:rPr>
              <a:t>Let’s talk grief!</a:t>
            </a:r>
          </a:p>
        </p:txBody>
      </p:sp>
      <p:pic>
        <p:nvPicPr>
          <p:cNvPr id="26" name="Picture 2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8" name="Straight Connector 2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logo for a company&#10;&#10;Description automatically generated">
            <a:extLst>
              <a:ext uri="{FF2B5EF4-FFF2-40B4-BE49-F238E27FC236}">
                <a16:creationId xmlns:a16="http://schemas.microsoft.com/office/drawing/2014/main" id="{2EF10BBA-A70C-0B3D-6D80-2D2EA3733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225" y="94689"/>
            <a:ext cx="1548719" cy="1210162"/>
          </a:xfrm>
          <a:prstGeom prst="rect">
            <a:avLst/>
          </a:prstGeom>
        </p:spPr>
      </p:pic>
    </p:spTree>
    <p:extLst>
      <p:ext uri="{BB962C8B-B14F-4D97-AF65-F5344CB8AC3E}">
        <p14:creationId xmlns:p14="http://schemas.microsoft.com/office/powerpoint/2010/main" val="3175234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0D1173B-FBCA-4F2A-AB78-7DB51EC95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B08DCF8-02FA-4015-A96A-7F8A89EBC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E6213B0-0D3A-C796-022F-13EFA5D2A9DF}"/>
              </a:ext>
            </a:extLst>
          </p:cNvPr>
          <p:cNvSpPr>
            <a:spLocks noGrp="1"/>
          </p:cNvSpPr>
          <p:nvPr>
            <p:ph type="ctrTitle"/>
          </p:nvPr>
        </p:nvSpPr>
        <p:spPr>
          <a:xfrm>
            <a:off x="6014069" y="482171"/>
            <a:ext cx="4722434" cy="2493520"/>
          </a:xfrm>
        </p:spPr>
        <p:txBody>
          <a:bodyPr>
            <a:normAutofit/>
          </a:bodyPr>
          <a:lstStyle/>
          <a:p>
            <a:r>
              <a:rPr lang="en-US" sz="1600" b="1" i="1" dirty="0">
                <a:latin typeface="Calibri Light" panose="020F0302020204030204" pitchFamily="34" charset="0"/>
                <a:cs typeface="Calibri Light" panose="020F0302020204030204" pitchFamily="34" charset="0"/>
              </a:rPr>
              <a:t>Hello, friend! </a:t>
            </a:r>
            <a:br>
              <a:rPr lang="en-US" sz="1600" b="1" i="1" dirty="0">
                <a:latin typeface="Calibri Light" panose="020F0302020204030204" pitchFamily="34" charset="0"/>
                <a:cs typeface="Calibri Light" panose="020F0302020204030204" pitchFamily="34" charset="0"/>
              </a:rPr>
            </a:br>
            <a:br>
              <a:rPr lang="en-US" sz="1600" b="1" i="1" dirty="0">
                <a:latin typeface="Calibri Light" panose="020F0302020204030204" pitchFamily="34" charset="0"/>
                <a:cs typeface="Calibri Light" panose="020F0302020204030204" pitchFamily="34" charset="0"/>
              </a:rPr>
            </a:br>
            <a:r>
              <a:rPr lang="en-US" sz="1600" b="1" i="1" dirty="0">
                <a:latin typeface="Calibri Light" panose="020F0302020204030204" pitchFamily="34" charset="0"/>
                <a:cs typeface="Calibri Light" panose="020F0302020204030204" pitchFamily="34" charset="0"/>
              </a:rPr>
              <a:t>Grief is a universal experience. In the words of Dora carpenter, “we grieve because we loved”. It’s essential to recognize &amp; honor our grief. It’s okay to not be okay. But it’s equally important to know that healing is within reach.</a:t>
            </a:r>
            <a:br>
              <a:rPr lang="en-US" sz="1600" b="1" i="1" dirty="0">
                <a:latin typeface="Calibri Light" panose="020F0302020204030204" pitchFamily="34" charset="0"/>
                <a:cs typeface="Calibri Light" panose="020F0302020204030204" pitchFamily="34" charset="0"/>
              </a:rPr>
            </a:br>
            <a:br>
              <a:rPr lang="en-US" sz="1600" b="1" i="1" dirty="0">
                <a:latin typeface="Calibri Light" panose="020F0302020204030204" pitchFamily="34" charset="0"/>
                <a:cs typeface="Calibri Light" panose="020F0302020204030204" pitchFamily="34" charset="0"/>
              </a:rPr>
            </a:br>
            <a:r>
              <a:rPr lang="en-US" sz="1600" b="1" i="1" dirty="0">
                <a:latin typeface="Calibri Light" panose="020F0302020204030204" pitchFamily="34" charset="0"/>
                <a:cs typeface="Calibri Light" panose="020F0302020204030204" pitchFamily="34" charset="0"/>
              </a:rPr>
              <a:t>Grieve with intention. Heal forward. Live purposefully.</a:t>
            </a:r>
          </a:p>
        </p:txBody>
      </p:sp>
      <p:sp>
        <p:nvSpPr>
          <p:cNvPr id="3" name="Subtitle 2">
            <a:extLst>
              <a:ext uri="{FF2B5EF4-FFF2-40B4-BE49-F238E27FC236}">
                <a16:creationId xmlns:a16="http://schemas.microsoft.com/office/drawing/2014/main" id="{A55332A5-378E-4BC8-9929-EAF288E897DF}"/>
              </a:ext>
            </a:extLst>
          </p:cNvPr>
          <p:cNvSpPr>
            <a:spLocks noGrp="1"/>
          </p:cNvSpPr>
          <p:nvPr>
            <p:ph type="subTitle" idx="1"/>
          </p:nvPr>
        </p:nvSpPr>
        <p:spPr>
          <a:xfrm rot="14220633">
            <a:off x="7761579" y="-762698"/>
            <a:ext cx="902027" cy="81848"/>
          </a:xfrm>
        </p:spPr>
        <p:txBody>
          <a:bodyPr>
            <a:normAutofit fontScale="25000" lnSpcReduction="20000"/>
          </a:bodyPr>
          <a:lstStyle/>
          <a:p>
            <a:pPr algn="just"/>
            <a:endParaRPr lang="en-US" b="1" u="sng" dirty="0">
              <a:latin typeface="+mj-lt"/>
              <a:ea typeface="ADLaM Display" panose="020F0502020204030204" pitchFamily="2" charset="0"/>
              <a:cs typeface="ADLaM Display" panose="020F0502020204030204" pitchFamily="2" charset="0"/>
            </a:endParaRPr>
          </a:p>
          <a:p>
            <a:pPr algn="just"/>
            <a:endParaRPr lang="en-US" b="1" u="sng" dirty="0">
              <a:latin typeface="+mj-lt"/>
              <a:ea typeface="ADLaM Display" panose="020F0502020204030204" pitchFamily="2" charset="0"/>
              <a:cs typeface="ADLaM Display" panose="020F0502020204030204" pitchFamily="2" charset="0"/>
            </a:endParaRPr>
          </a:p>
        </p:txBody>
      </p:sp>
      <p:grpSp>
        <p:nvGrpSpPr>
          <p:cNvPr id="34" name="Group 33">
            <a:extLst>
              <a:ext uri="{FF2B5EF4-FFF2-40B4-BE49-F238E27FC236}">
                <a16:creationId xmlns:a16="http://schemas.microsoft.com/office/drawing/2014/main" id="{72EFD7EB-F887-4187-BD35-2F6584E9E0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8" y="482171"/>
            <a:ext cx="4641751" cy="5149101"/>
            <a:chOff x="7463259" y="583365"/>
            <a:chExt cx="4641750" cy="5181928"/>
          </a:xfrm>
        </p:grpSpPr>
        <p:sp>
          <p:nvSpPr>
            <p:cNvPr id="35" name="Rectangle 34">
              <a:extLst>
                <a:ext uri="{FF2B5EF4-FFF2-40B4-BE49-F238E27FC236}">
                  <a16:creationId xmlns:a16="http://schemas.microsoft.com/office/drawing/2014/main" id="{D802ABCE-86EF-458C-B776-FBEE5B3ED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F257E23-BAFF-4E5A-9DCD-5EB001A2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008F4201-8893-9B21-121A-181F81ED087C}"/>
              </a:ext>
            </a:extLst>
          </p:cNvPr>
          <p:cNvPicPr>
            <a:picLocks noChangeAspect="1"/>
          </p:cNvPicPr>
          <p:nvPr/>
        </p:nvPicPr>
        <p:blipFill>
          <a:blip r:embed="rId2">
            <a:extLst>
              <a:ext uri="{28A0092B-C50C-407E-A947-70E740481C1C}">
                <a14:useLocalDpi xmlns:a14="http://schemas.microsoft.com/office/drawing/2010/main" val="0"/>
              </a:ext>
            </a:extLst>
          </a:blip>
          <a:srcRect t="11615" b="11615"/>
          <a:stretch/>
        </p:blipFill>
        <p:spPr>
          <a:xfrm>
            <a:off x="1271223" y="1116345"/>
            <a:ext cx="3362141" cy="3866172"/>
          </a:xfrm>
          <a:prstGeom prst="rect">
            <a:avLst/>
          </a:prstGeom>
        </p:spPr>
      </p:pic>
      <p:cxnSp>
        <p:nvCxnSpPr>
          <p:cNvPr id="38" name="Straight Connector 37">
            <a:extLst>
              <a:ext uri="{FF2B5EF4-FFF2-40B4-BE49-F238E27FC236}">
                <a16:creationId xmlns:a16="http://schemas.microsoft.com/office/drawing/2014/main" id="{480890EC-EC50-46D3-879E-63EDF4D06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0073" y="3526496"/>
            <a:ext cx="49595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0" name="Picture 39">
            <a:extLst>
              <a:ext uri="{FF2B5EF4-FFF2-40B4-BE49-F238E27FC236}">
                <a16:creationId xmlns:a16="http://schemas.microsoft.com/office/drawing/2014/main" id="{971F6991-E635-48F8-9309-D5A5C1ECBF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2" name="Straight Connector 41">
            <a:extLst>
              <a:ext uri="{FF2B5EF4-FFF2-40B4-BE49-F238E27FC236}">
                <a16:creationId xmlns:a16="http://schemas.microsoft.com/office/drawing/2014/main" id="{3ACF2F98-1DF0-4594-9502-F2B79E795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CDD8235-38C1-9B25-8F85-809E99076C64}"/>
              </a:ext>
            </a:extLst>
          </p:cNvPr>
          <p:cNvSpPr txBox="1"/>
          <p:nvPr/>
        </p:nvSpPr>
        <p:spPr>
          <a:xfrm>
            <a:off x="5601788" y="5316362"/>
            <a:ext cx="6100354" cy="646331"/>
          </a:xfrm>
          <a:prstGeom prst="rect">
            <a:avLst/>
          </a:prstGeom>
          <a:noFill/>
        </p:spPr>
        <p:txBody>
          <a:bodyPr wrap="square">
            <a:spAutoFit/>
          </a:bodyPr>
          <a:lstStyle/>
          <a:p>
            <a:r>
              <a:rPr lang="en-US" sz="1800" b="1" dirty="0">
                <a:latin typeface="Dreaming Outloud Script Pro" panose="03050502040304050704" pitchFamily="66" charset="0"/>
                <a:cs typeface="Dreaming Outloud Script Pro" panose="03050502040304050704" pitchFamily="66" charset="0"/>
              </a:rPr>
              <a:t>Jan Mitchell, </a:t>
            </a:r>
          </a:p>
          <a:p>
            <a:r>
              <a:rPr lang="en-US" sz="1800" b="1" dirty="0"/>
              <a:t>Certified Grief &amp; Mindfulness </a:t>
            </a:r>
            <a:r>
              <a:rPr lang="en-US" b="1" dirty="0"/>
              <a:t>C</a:t>
            </a:r>
            <a:r>
              <a:rPr lang="en-US" sz="1800" b="1" dirty="0"/>
              <a:t>oach</a:t>
            </a:r>
            <a:endParaRPr lang="en-US" dirty="0"/>
          </a:p>
        </p:txBody>
      </p:sp>
      <p:pic>
        <p:nvPicPr>
          <p:cNvPr id="7" name="Picture 6" descr="A logo for a company&#10;&#10;Description automatically generated">
            <a:extLst>
              <a:ext uri="{FF2B5EF4-FFF2-40B4-BE49-F238E27FC236}">
                <a16:creationId xmlns:a16="http://schemas.microsoft.com/office/drawing/2014/main" id="{50439FA3-5B7B-DB97-E150-4438D6CD1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814" y="3473050"/>
            <a:ext cx="2357763" cy="1842345"/>
          </a:xfrm>
          <a:prstGeom prst="rect">
            <a:avLst/>
          </a:prstGeom>
        </p:spPr>
      </p:pic>
    </p:spTree>
    <p:extLst>
      <p:ext uri="{BB962C8B-B14F-4D97-AF65-F5344CB8AC3E}">
        <p14:creationId xmlns:p14="http://schemas.microsoft.com/office/powerpoint/2010/main" val="329144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women embracing in doorway">
            <a:extLst>
              <a:ext uri="{FF2B5EF4-FFF2-40B4-BE49-F238E27FC236}">
                <a16:creationId xmlns:a16="http://schemas.microsoft.com/office/drawing/2014/main" id="{7A90F943-FE29-3B38-FC95-52AB0D2A7B3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095" r="-1" b="12675"/>
          <a:stretch/>
        </p:blipFill>
        <p:spPr>
          <a:xfrm>
            <a:off x="305" y="10"/>
            <a:ext cx="12191695" cy="6857990"/>
          </a:xfrm>
          <a:prstGeom prst="rect">
            <a:avLst/>
          </a:prstGeom>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7D7DF10-698F-1AE4-B7C5-15C1B79A25B6}"/>
              </a:ext>
            </a:extLst>
          </p:cNvPr>
          <p:cNvSpPr>
            <a:spLocks noGrp="1"/>
          </p:cNvSpPr>
          <p:nvPr>
            <p:ph type="title"/>
          </p:nvPr>
        </p:nvSpPr>
        <p:spPr>
          <a:xfrm>
            <a:off x="1130271" y="1193800"/>
            <a:ext cx="3193050" cy="4699000"/>
          </a:xfrm>
        </p:spPr>
        <p:txBody>
          <a:bodyPr anchor="ctr">
            <a:normAutofit/>
          </a:bodyPr>
          <a:lstStyle/>
          <a:p>
            <a:r>
              <a:rPr lang="en-US"/>
              <a:t>What is Grief?</a:t>
            </a:r>
            <a:endParaRPr lang="en-US" dirty="0"/>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F7CE4E3-543F-A08E-A0F0-126F7092EB8A}"/>
              </a:ext>
            </a:extLst>
          </p:cNvPr>
          <p:cNvSpPr>
            <a:spLocks noGrp="1"/>
          </p:cNvSpPr>
          <p:nvPr>
            <p:ph idx="1"/>
          </p:nvPr>
        </p:nvSpPr>
        <p:spPr>
          <a:xfrm>
            <a:off x="4976636" y="1193800"/>
            <a:ext cx="6085091" cy="4699000"/>
          </a:xfrm>
        </p:spPr>
        <p:txBody>
          <a:bodyPr anchor="ctr">
            <a:normAutofit/>
          </a:bodyPr>
          <a:lstStyle/>
          <a:p>
            <a:r>
              <a:rPr lang="en-US"/>
              <a:t>Grief is a </a:t>
            </a:r>
            <a:r>
              <a:rPr lang="en-US" b="1" i="1"/>
              <a:t>natural response </a:t>
            </a:r>
            <a:r>
              <a:rPr lang="en-US"/>
              <a:t>to loss. It’s the emotional suffering you feel when something or someone you love has been taken away. Often, the pain of loss can feel overwhelming. We grieve because we loved.</a:t>
            </a:r>
            <a:endParaRPr lang="en-US" dirty="0"/>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32370652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Flowers floating on the water">
            <a:extLst>
              <a:ext uri="{FF2B5EF4-FFF2-40B4-BE49-F238E27FC236}">
                <a16:creationId xmlns:a16="http://schemas.microsoft.com/office/drawing/2014/main" id="{5640F119-734B-9F6B-D156-6439325A0803}"/>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305" y="10"/>
            <a:ext cx="12191695" cy="6857990"/>
          </a:xfrm>
          <a:prstGeom prst="rect">
            <a:avLst/>
          </a:prstGeom>
        </p:spPr>
      </p:pic>
      <p:sp>
        <p:nvSpPr>
          <p:cNvPr id="10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04" name="Rectangle 10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1341000C-7665-3C72-EAD4-81C2FE30D568}"/>
              </a:ext>
            </a:extLst>
          </p:cNvPr>
          <p:cNvSpPr>
            <a:spLocks noGrp="1"/>
          </p:cNvSpPr>
          <p:nvPr>
            <p:ph type="title"/>
          </p:nvPr>
        </p:nvSpPr>
        <p:spPr>
          <a:xfrm>
            <a:off x="1130271" y="1193800"/>
            <a:ext cx="3193050" cy="4699000"/>
          </a:xfrm>
        </p:spPr>
        <p:txBody>
          <a:bodyPr anchor="ctr">
            <a:normAutofit/>
          </a:bodyPr>
          <a:lstStyle/>
          <a:p>
            <a:r>
              <a:rPr lang="en-US" sz="3000" dirty="0"/>
              <a:t>What can provoke or cause grief?</a:t>
            </a:r>
          </a:p>
        </p:txBody>
      </p:sp>
      <p:cxnSp>
        <p:nvCxnSpPr>
          <p:cNvPr id="106" name="Straight Connector 10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3770751-8864-407C-9598-C3B804C72E2D}"/>
              </a:ext>
            </a:extLst>
          </p:cNvPr>
          <p:cNvSpPr>
            <a:spLocks noGrp="1"/>
          </p:cNvSpPr>
          <p:nvPr>
            <p:ph idx="1"/>
          </p:nvPr>
        </p:nvSpPr>
        <p:spPr>
          <a:xfrm>
            <a:off x="4976636" y="1193800"/>
            <a:ext cx="6085091" cy="4699000"/>
          </a:xfrm>
        </p:spPr>
        <p:txBody>
          <a:bodyPr anchor="ctr">
            <a:normAutofit fontScale="92500" lnSpcReduction="10000"/>
          </a:bodyPr>
          <a:lstStyle/>
          <a:p>
            <a:pPr marL="0" indent="0">
              <a:buClr>
                <a:srgbClr val="38D3ED"/>
              </a:buClr>
              <a:buNone/>
            </a:pPr>
            <a:endParaRPr lang="en-US" dirty="0"/>
          </a:p>
          <a:p>
            <a:pPr>
              <a:buClr>
                <a:srgbClr val="38D3ED"/>
              </a:buClr>
            </a:pPr>
            <a:r>
              <a:rPr lang="en-US" dirty="0"/>
              <a:t>Death</a:t>
            </a:r>
          </a:p>
          <a:p>
            <a:pPr>
              <a:buClr>
                <a:srgbClr val="38D3ED"/>
              </a:buClr>
            </a:pPr>
            <a:r>
              <a:rPr lang="en-US" dirty="0"/>
              <a:t>Divorce/separation/break-up or other intimate relational loss</a:t>
            </a:r>
          </a:p>
          <a:p>
            <a:pPr>
              <a:buClr>
                <a:srgbClr val="38D3ED"/>
              </a:buClr>
            </a:pPr>
            <a:r>
              <a:rPr lang="en-US" dirty="0"/>
              <a:t>Job loss</a:t>
            </a:r>
          </a:p>
          <a:p>
            <a:pPr>
              <a:buClr>
                <a:srgbClr val="38D3ED"/>
              </a:buClr>
            </a:pPr>
            <a:r>
              <a:rPr lang="en-US" dirty="0"/>
              <a:t>Pet loss</a:t>
            </a:r>
          </a:p>
          <a:p>
            <a:pPr>
              <a:buClr>
                <a:srgbClr val="38D3ED"/>
              </a:buClr>
            </a:pPr>
            <a:r>
              <a:rPr lang="en-US" dirty="0"/>
              <a:t>Change in circumstances (move to a new city, change in status which can force loss of previous support)</a:t>
            </a:r>
          </a:p>
          <a:p>
            <a:pPr>
              <a:buClr>
                <a:srgbClr val="38D3ED"/>
              </a:buClr>
            </a:pPr>
            <a:r>
              <a:rPr lang="en-US" dirty="0"/>
              <a:t>Caregiving/Health Challenges</a:t>
            </a:r>
          </a:p>
          <a:p>
            <a:pPr>
              <a:buClr>
                <a:srgbClr val="38D3ED"/>
              </a:buClr>
            </a:pPr>
            <a:endParaRPr lang="en-US" dirty="0"/>
          </a:p>
          <a:p>
            <a:pPr>
              <a:buClr>
                <a:srgbClr val="38D3ED"/>
              </a:buClr>
            </a:pPr>
            <a:r>
              <a:rPr lang="en-US" dirty="0"/>
              <a:t>* List not all inclusive*</a:t>
            </a:r>
          </a:p>
          <a:p>
            <a:pPr>
              <a:buClr>
                <a:srgbClr val="38D3ED"/>
              </a:buClr>
            </a:pPr>
            <a:endParaRPr lang="en-US" dirty="0"/>
          </a:p>
          <a:p>
            <a:pPr marL="0" indent="0">
              <a:buClr>
                <a:srgbClr val="38D3ED"/>
              </a:buClr>
              <a:buNone/>
            </a:pPr>
            <a:endParaRPr lang="en-US" dirty="0"/>
          </a:p>
        </p:txBody>
      </p:sp>
      <p:sp>
        <p:nvSpPr>
          <p:cNvPr id="10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52326656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1" name="Picture 6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2" name="Straight Connector 6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descr="A big wave in the sea">
            <a:extLst>
              <a:ext uri="{FF2B5EF4-FFF2-40B4-BE49-F238E27FC236}">
                <a16:creationId xmlns:a16="http://schemas.microsoft.com/office/drawing/2014/main" id="{8F16DD5F-99D0-0578-75C6-D17AE08E8E06}"/>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2" y="10"/>
            <a:ext cx="12191695" cy="6857990"/>
          </a:xfrm>
          <a:prstGeom prst="rect">
            <a:avLst/>
          </a:prstGeom>
        </p:spPr>
      </p:pic>
      <p:sp>
        <p:nvSpPr>
          <p:cNvPr id="64" name="Rectangle 63">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749A7-3E68-61B4-D2BE-05E92D96DAA5}"/>
              </a:ext>
            </a:extLst>
          </p:cNvPr>
          <p:cNvSpPr>
            <a:spLocks noGrp="1"/>
          </p:cNvSpPr>
          <p:nvPr>
            <p:ph type="ctrTitle"/>
          </p:nvPr>
        </p:nvSpPr>
        <p:spPr>
          <a:xfrm>
            <a:off x="1304017" y="804520"/>
            <a:ext cx="6815731" cy="1049235"/>
          </a:xfrm>
        </p:spPr>
        <p:txBody>
          <a:bodyPr vert="horz" lIns="91440" tIns="45720" rIns="91440" bIns="45720" rtlCol="0" anchor="t">
            <a:normAutofit/>
          </a:bodyPr>
          <a:lstStyle/>
          <a:p>
            <a:r>
              <a:rPr lang="en-US" sz="3200">
                <a:solidFill>
                  <a:srgbClr val="FFFFFE"/>
                </a:solidFill>
              </a:rPr>
              <a:t>Common Emotions experienced during grief</a:t>
            </a:r>
          </a:p>
        </p:txBody>
      </p:sp>
      <p:cxnSp>
        <p:nvCxnSpPr>
          <p:cNvPr id="65" name="Straight Connector 64">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FFCE83"/>
            </a:solidFill>
          </a:ln>
        </p:spPr>
        <p:style>
          <a:lnRef idx="3">
            <a:schemeClr val="accent1"/>
          </a:lnRef>
          <a:fillRef idx="0">
            <a:schemeClr val="accent1"/>
          </a:fillRef>
          <a:effectRef idx="2">
            <a:schemeClr val="accent1"/>
          </a:effectRef>
          <a:fontRef idx="minor">
            <a:schemeClr val="tx1"/>
          </a:fontRef>
        </p:style>
      </p:cxnSp>
      <p:sp>
        <p:nvSpPr>
          <p:cNvPr id="3" name="Subtitle 2">
            <a:extLst>
              <a:ext uri="{FF2B5EF4-FFF2-40B4-BE49-F238E27FC236}">
                <a16:creationId xmlns:a16="http://schemas.microsoft.com/office/drawing/2014/main" id="{E842F5E3-AB02-5D4A-2FD7-AC6E352E3A75}"/>
              </a:ext>
            </a:extLst>
          </p:cNvPr>
          <p:cNvSpPr>
            <a:spLocks noGrp="1"/>
          </p:cNvSpPr>
          <p:nvPr>
            <p:ph type="subTitle" idx="1"/>
          </p:nvPr>
        </p:nvSpPr>
        <p:spPr>
          <a:xfrm>
            <a:off x="1304017" y="2015733"/>
            <a:ext cx="6815731" cy="4021267"/>
          </a:xfrm>
        </p:spPr>
        <p:txBody>
          <a:bodyPr vert="horz" lIns="91440" tIns="45720" rIns="91440" bIns="45720" rtlCol="0" anchor="t">
            <a:normAutofit/>
          </a:bodyPr>
          <a:lstStyle/>
          <a:p>
            <a:pPr marL="285750" indent="-228600">
              <a:lnSpc>
                <a:spcPct val="110000"/>
              </a:lnSpc>
              <a:buClr>
                <a:srgbClr val="FFCE83"/>
              </a:buClr>
              <a:buFont typeface="Arial" panose="020B0604020202020204" pitchFamily="34" charset="0"/>
              <a:buChar char="•"/>
            </a:pPr>
            <a:r>
              <a:rPr lang="en-US" sz="1500">
                <a:solidFill>
                  <a:srgbClr val="FFFFFE"/>
                </a:solidFill>
              </a:rPr>
              <a:t>Relief</a:t>
            </a:r>
          </a:p>
          <a:p>
            <a:pPr marL="285750" indent="-228600">
              <a:lnSpc>
                <a:spcPct val="110000"/>
              </a:lnSpc>
              <a:buClr>
                <a:srgbClr val="FFCE83"/>
              </a:buClr>
              <a:buFont typeface="Arial" panose="020B0604020202020204" pitchFamily="34" charset="0"/>
              <a:buChar char="•"/>
            </a:pPr>
            <a:r>
              <a:rPr lang="en-US" sz="1500">
                <a:solidFill>
                  <a:srgbClr val="FFFFFE"/>
                </a:solidFill>
              </a:rPr>
              <a:t>Shock</a:t>
            </a:r>
          </a:p>
          <a:p>
            <a:pPr marL="285750" indent="-228600">
              <a:lnSpc>
                <a:spcPct val="110000"/>
              </a:lnSpc>
              <a:buClr>
                <a:srgbClr val="FFCE83"/>
              </a:buClr>
              <a:buFont typeface="Arial" panose="020B0604020202020204" pitchFamily="34" charset="0"/>
              <a:buChar char="•"/>
            </a:pPr>
            <a:r>
              <a:rPr lang="en-US" sz="1500">
                <a:solidFill>
                  <a:srgbClr val="FFFFFE"/>
                </a:solidFill>
              </a:rPr>
              <a:t>Sadness</a:t>
            </a:r>
          </a:p>
          <a:p>
            <a:pPr marL="285750" indent="-228600">
              <a:lnSpc>
                <a:spcPct val="110000"/>
              </a:lnSpc>
              <a:buClr>
                <a:srgbClr val="FFCE83"/>
              </a:buClr>
              <a:buFont typeface="Arial" panose="020B0604020202020204" pitchFamily="34" charset="0"/>
              <a:buChar char="•"/>
            </a:pPr>
            <a:r>
              <a:rPr lang="en-US" sz="1500">
                <a:solidFill>
                  <a:srgbClr val="FFFFFE"/>
                </a:solidFill>
              </a:rPr>
              <a:t>Anger</a:t>
            </a:r>
          </a:p>
          <a:p>
            <a:pPr marL="285750" indent="-228600">
              <a:lnSpc>
                <a:spcPct val="110000"/>
              </a:lnSpc>
              <a:buClr>
                <a:srgbClr val="FFCE83"/>
              </a:buClr>
              <a:buFont typeface="Arial" panose="020B0604020202020204" pitchFamily="34" charset="0"/>
              <a:buChar char="•"/>
            </a:pPr>
            <a:r>
              <a:rPr lang="en-US" sz="1500">
                <a:solidFill>
                  <a:srgbClr val="FFFFFE"/>
                </a:solidFill>
              </a:rPr>
              <a:t>Disbelief</a:t>
            </a:r>
          </a:p>
          <a:p>
            <a:pPr marL="285750" indent="-228600">
              <a:lnSpc>
                <a:spcPct val="110000"/>
              </a:lnSpc>
              <a:buClr>
                <a:srgbClr val="FFCE83"/>
              </a:buClr>
              <a:buFont typeface="Arial" panose="020B0604020202020204" pitchFamily="34" charset="0"/>
              <a:buChar char="•"/>
            </a:pPr>
            <a:r>
              <a:rPr lang="en-US" sz="1500">
                <a:solidFill>
                  <a:srgbClr val="FFFFFE"/>
                </a:solidFill>
              </a:rPr>
              <a:t>guilt</a:t>
            </a:r>
          </a:p>
          <a:p>
            <a:pPr marL="285750" indent="-228600">
              <a:lnSpc>
                <a:spcPct val="110000"/>
              </a:lnSpc>
              <a:buClr>
                <a:srgbClr val="FFCE83"/>
              </a:buClr>
              <a:buFont typeface="Arial" panose="020B0604020202020204" pitchFamily="34" charset="0"/>
              <a:buChar char="•"/>
            </a:pPr>
            <a:r>
              <a:rPr lang="en-US" sz="1500">
                <a:solidFill>
                  <a:srgbClr val="FFFFFE"/>
                </a:solidFill>
              </a:rPr>
              <a:t>Anxiety</a:t>
            </a:r>
          </a:p>
          <a:p>
            <a:pPr marL="285750" indent="-228600">
              <a:lnSpc>
                <a:spcPct val="110000"/>
              </a:lnSpc>
              <a:buClr>
                <a:srgbClr val="FFCE83"/>
              </a:buClr>
              <a:buFont typeface="Arial" panose="020B0604020202020204" pitchFamily="34" charset="0"/>
              <a:buChar char="•"/>
            </a:pPr>
            <a:r>
              <a:rPr lang="en-US" sz="1500">
                <a:solidFill>
                  <a:srgbClr val="FFFFFE"/>
                </a:solidFill>
              </a:rPr>
              <a:t>Numbness</a:t>
            </a:r>
          </a:p>
          <a:p>
            <a:pPr marL="285750" indent="-228600">
              <a:lnSpc>
                <a:spcPct val="110000"/>
              </a:lnSpc>
              <a:buClr>
                <a:srgbClr val="FFCE83"/>
              </a:buClr>
              <a:buFont typeface="Arial" panose="020B0604020202020204" pitchFamily="34" charset="0"/>
              <a:buChar char="•"/>
            </a:pPr>
            <a:endParaRPr lang="en-US" sz="1500">
              <a:solidFill>
                <a:srgbClr val="FFFFFE"/>
              </a:solidFill>
            </a:endParaRPr>
          </a:p>
          <a:p>
            <a:pPr marL="285750" indent="-228600">
              <a:lnSpc>
                <a:spcPct val="110000"/>
              </a:lnSpc>
              <a:buClr>
                <a:srgbClr val="FFCE83"/>
              </a:buClr>
              <a:buFont typeface="Arial" panose="020B0604020202020204" pitchFamily="34" charset="0"/>
              <a:buChar char="•"/>
            </a:pPr>
            <a:r>
              <a:rPr lang="en-US" sz="1500">
                <a:solidFill>
                  <a:srgbClr val="FFFFFE"/>
                </a:solidFill>
              </a:rPr>
              <a:t>**List not all inclusive**</a:t>
            </a:r>
          </a:p>
          <a:p>
            <a:pPr indent="-228600">
              <a:lnSpc>
                <a:spcPct val="110000"/>
              </a:lnSpc>
              <a:buClr>
                <a:srgbClr val="FFCE83"/>
              </a:buClr>
              <a:buFont typeface="Arial" panose="020B0604020202020204" pitchFamily="34" charset="0"/>
              <a:buChar char="•"/>
            </a:pPr>
            <a:endParaRPr lang="en-US" sz="1500">
              <a:solidFill>
                <a:srgbClr val="FFFFFE"/>
              </a:solidFill>
            </a:endParaRPr>
          </a:p>
          <a:p>
            <a:pPr indent="-228600">
              <a:lnSpc>
                <a:spcPct val="110000"/>
              </a:lnSpc>
              <a:buClr>
                <a:srgbClr val="FFCE83"/>
              </a:buClr>
              <a:buFont typeface="Arial" panose="020B0604020202020204" pitchFamily="34" charset="0"/>
              <a:buChar char="•"/>
            </a:pPr>
            <a:endParaRPr lang="en-US" sz="1500">
              <a:solidFill>
                <a:srgbClr val="FFFFFE"/>
              </a:solidFill>
            </a:endParaRPr>
          </a:p>
        </p:txBody>
      </p:sp>
    </p:spTree>
    <p:extLst>
      <p:ext uri="{BB962C8B-B14F-4D97-AF65-F5344CB8AC3E}">
        <p14:creationId xmlns:p14="http://schemas.microsoft.com/office/powerpoint/2010/main" val="2037763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1EB86-AFFF-F260-6E6B-2A75C9978C79}"/>
              </a:ext>
            </a:extLst>
          </p:cNvPr>
          <p:cNvSpPr>
            <a:spLocks noGrp="1"/>
          </p:cNvSpPr>
          <p:nvPr>
            <p:ph type="title"/>
          </p:nvPr>
        </p:nvSpPr>
        <p:spPr>
          <a:xfrm>
            <a:off x="1294211" y="648508"/>
            <a:ext cx="9603275" cy="1049235"/>
          </a:xfrm>
        </p:spPr>
        <p:txBody>
          <a:bodyPr>
            <a:normAutofit fontScale="90000"/>
          </a:bodyPr>
          <a:lstStyle/>
          <a:p>
            <a:r>
              <a:rPr lang="en-US" dirty="0"/>
              <a:t>Unresolved grief &amp; it’s impact to our health </a:t>
            </a:r>
            <a:br>
              <a:rPr lang="en-US" dirty="0"/>
            </a:br>
            <a:br>
              <a:rPr lang="en-US" dirty="0"/>
            </a:br>
            <a:r>
              <a:rPr lang="en-US" sz="1800" dirty="0"/>
              <a:t>**List not all inclusive**</a:t>
            </a:r>
          </a:p>
        </p:txBody>
      </p:sp>
      <p:cxnSp>
        <p:nvCxnSpPr>
          <p:cNvPr id="38" name="Straight Connector 37">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0" name="Rectangle 39">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Content Placeholder 2">
            <a:extLst>
              <a:ext uri="{FF2B5EF4-FFF2-40B4-BE49-F238E27FC236}">
                <a16:creationId xmlns:a16="http://schemas.microsoft.com/office/drawing/2014/main" id="{DEF6E4AD-204D-A2A8-DE41-47C501684ABB}"/>
              </a:ext>
            </a:extLst>
          </p:cNvPr>
          <p:cNvGraphicFramePr>
            <a:graphicFrameLocks noGrp="1"/>
          </p:cNvGraphicFramePr>
          <p:nvPr>
            <p:ph idx="1"/>
            <p:extLst>
              <p:ext uri="{D42A27DB-BD31-4B8C-83A1-F6EECF244321}">
                <p14:modId xmlns:p14="http://schemas.microsoft.com/office/powerpoint/2010/main" val="4294641226"/>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2272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miling hospital staff">
            <a:extLst>
              <a:ext uri="{FF2B5EF4-FFF2-40B4-BE49-F238E27FC236}">
                <a16:creationId xmlns:a16="http://schemas.microsoft.com/office/drawing/2014/main" id="{2CE8211E-869B-24A2-E888-F35C4455254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 b="19640"/>
          <a:stretch/>
        </p:blipFill>
        <p:spPr>
          <a:xfrm>
            <a:off x="2" y="10"/>
            <a:ext cx="12191695" cy="6857990"/>
          </a:xfrm>
          <a:prstGeom prst="rect">
            <a:avLst/>
          </a:prstGeom>
        </p:spPr>
      </p:pic>
      <p:sp>
        <p:nvSpPr>
          <p:cNvPr id="6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6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8" name="Rectangle 6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070BA80-AEA8-047B-9D79-BA6EB53A3B99}"/>
              </a:ext>
            </a:extLst>
          </p:cNvPr>
          <p:cNvSpPr>
            <a:spLocks noGrp="1"/>
          </p:cNvSpPr>
          <p:nvPr>
            <p:ph type="title"/>
          </p:nvPr>
        </p:nvSpPr>
        <p:spPr>
          <a:xfrm>
            <a:off x="1130271" y="1193800"/>
            <a:ext cx="3193050" cy="4699000"/>
          </a:xfrm>
        </p:spPr>
        <p:txBody>
          <a:bodyPr anchor="ctr">
            <a:normAutofit/>
          </a:bodyPr>
          <a:lstStyle/>
          <a:p>
            <a:r>
              <a:rPr lang="en-US" sz="3000"/>
              <a:t>Potential risks or complications in not actively managing grief</a:t>
            </a:r>
          </a:p>
        </p:txBody>
      </p:sp>
      <p:cxnSp>
        <p:nvCxnSpPr>
          <p:cNvPr id="69" name="Straight Connector 6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313941-A500-DF07-8A9C-5EAA42B4C0D0}"/>
              </a:ext>
            </a:extLst>
          </p:cNvPr>
          <p:cNvSpPr>
            <a:spLocks noGrp="1"/>
          </p:cNvSpPr>
          <p:nvPr>
            <p:ph idx="1"/>
          </p:nvPr>
        </p:nvSpPr>
        <p:spPr>
          <a:xfrm>
            <a:off x="4976636" y="1193800"/>
            <a:ext cx="6085091" cy="4699000"/>
          </a:xfrm>
        </p:spPr>
        <p:txBody>
          <a:bodyPr anchor="ctr">
            <a:normAutofit/>
          </a:bodyPr>
          <a:lstStyle/>
          <a:p>
            <a:pPr>
              <a:buClr>
                <a:srgbClr val="D0674C"/>
              </a:buClr>
            </a:pPr>
            <a:r>
              <a:rPr lang="en-US"/>
              <a:t>Premature Death</a:t>
            </a:r>
          </a:p>
          <a:p>
            <a:pPr>
              <a:buClr>
                <a:srgbClr val="D0674C"/>
              </a:buClr>
            </a:pPr>
            <a:r>
              <a:rPr lang="en-US"/>
              <a:t>Financial grief/debt (overspending)</a:t>
            </a:r>
          </a:p>
          <a:p>
            <a:pPr>
              <a:buClr>
                <a:srgbClr val="D0674C"/>
              </a:buClr>
            </a:pPr>
            <a:r>
              <a:rPr lang="en-US"/>
              <a:t>Depression/anxiety</a:t>
            </a:r>
          </a:p>
          <a:p>
            <a:pPr>
              <a:buClr>
                <a:srgbClr val="D0674C"/>
              </a:buClr>
            </a:pPr>
            <a:r>
              <a:rPr lang="en-US"/>
              <a:t>Insomnia</a:t>
            </a:r>
          </a:p>
          <a:p>
            <a:pPr>
              <a:buClr>
                <a:srgbClr val="D0674C"/>
              </a:buClr>
            </a:pPr>
            <a:endParaRPr lang="en-US"/>
          </a:p>
          <a:p>
            <a:pPr>
              <a:buClr>
                <a:srgbClr val="D0674C"/>
              </a:buClr>
            </a:pPr>
            <a:endParaRPr lang="en-US"/>
          </a:p>
          <a:p>
            <a:pPr>
              <a:buClr>
                <a:srgbClr val="D0674C"/>
              </a:buClr>
            </a:pPr>
            <a:r>
              <a:rPr lang="en-US"/>
              <a:t>**List not all inclusive**</a:t>
            </a:r>
          </a:p>
          <a:p>
            <a:pPr>
              <a:buClr>
                <a:srgbClr val="D0674C"/>
              </a:buClr>
            </a:pPr>
            <a:endParaRPr lang="en-US"/>
          </a:p>
        </p:txBody>
      </p:sp>
      <p:sp>
        <p:nvSpPr>
          <p:cNvPr id="7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5474241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Woman by the beach">
            <a:extLst>
              <a:ext uri="{FF2B5EF4-FFF2-40B4-BE49-F238E27FC236}">
                <a16:creationId xmlns:a16="http://schemas.microsoft.com/office/drawing/2014/main" id="{A19DAD52-6A0F-BC41-47D1-D04E3DEBB48B}"/>
              </a:ext>
            </a:extLst>
          </p:cNvPr>
          <p:cNvPicPr>
            <a:picLocks noGrp="1" noChangeAspect="1"/>
          </p:cNvPicPr>
          <p:nvPr>
            <p:ph idx="1"/>
          </p:nvPr>
        </p:nvPicPr>
        <p:blipFill rotWithShape="1">
          <a:blip r:embed="rId2">
            <a:alphaModFix amt="50000"/>
            <a:extLst>
              <a:ext uri="{28A0092B-C50C-407E-A947-70E740481C1C}">
                <a14:useLocalDpi xmlns:a14="http://schemas.microsoft.com/office/drawing/2010/main" val="0"/>
              </a:ext>
            </a:extLst>
          </a:blip>
          <a:srcRect r="-1" b="15728"/>
          <a:stretch/>
        </p:blipFill>
        <p:spPr>
          <a:xfrm>
            <a:off x="305" y="10"/>
            <a:ext cx="12191695" cy="6857990"/>
          </a:xfrm>
          <a:prstGeom prst="rect">
            <a:avLst/>
          </a:prstGeom>
        </p:spPr>
      </p:pic>
      <p:sp>
        <p:nvSpPr>
          <p:cNvPr id="11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1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21" name="Rectangle 12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0AD4ED3-FFE5-B06E-8507-815A07A544A9}"/>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sz="3000" dirty="0"/>
              <a:t>How to begin to acknowledge your grief</a:t>
            </a:r>
          </a:p>
        </p:txBody>
      </p:sp>
      <p:cxnSp>
        <p:nvCxnSpPr>
          <p:cNvPr id="123" name="Straight Connector 12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897AF81-0C54-5363-19BA-52E5C3F8E121}"/>
              </a:ext>
            </a:extLst>
          </p:cNvPr>
          <p:cNvSpPr txBox="1"/>
          <p:nvPr/>
        </p:nvSpPr>
        <p:spPr>
          <a:xfrm>
            <a:off x="4976636" y="1193800"/>
            <a:ext cx="6085091" cy="469900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00000"/>
              <a:buFont typeface="Arial" panose="020B0604020202020204" pitchFamily="34" charset="0"/>
              <a:buChar char="•"/>
            </a:pPr>
            <a:endParaRPr lang="en-US"/>
          </a:p>
          <a:p>
            <a:pPr marL="285750" indent="-228600" defTabSz="914400">
              <a:lnSpc>
                <a:spcPct val="120000"/>
              </a:lnSpc>
              <a:spcAft>
                <a:spcPts val="600"/>
              </a:spcAft>
              <a:buClr>
                <a:schemeClr val="accent1"/>
              </a:buClr>
              <a:buSzPct val="100000"/>
              <a:buFont typeface="Arial" panose="020B0604020202020204" pitchFamily="34" charset="0"/>
              <a:buChar char="•"/>
            </a:pPr>
            <a:r>
              <a:rPr lang="en-US"/>
              <a:t>Be honest. Acknowledge that you are grieving. Talk about it!</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a:t>Seek professional help whether via grief therapy or grief coaching</a:t>
            </a:r>
          </a:p>
        </p:txBody>
      </p:sp>
      <p:sp>
        <p:nvSpPr>
          <p:cNvPr id="12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2" name="TextBox 11">
            <a:extLst>
              <a:ext uri="{FF2B5EF4-FFF2-40B4-BE49-F238E27FC236}">
                <a16:creationId xmlns:a16="http://schemas.microsoft.com/office/drawing/2014/main" id="{ECB37466-E56A-A68F-D94D-65966ECFB5D0}"/>
              </a:ext>
            </a:extLst>
          </p:cNvPr>
          <p:cNvSpPr txBox="1"/>
          <p:nvPr/>
        </p:nvSpPr>
        <p:spPr>
          <a:xfrm>
            <a:off x="1451579" y="2012810"/>
            <a:ext cx="5435733" cy="3450613"/>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endParaRPr lang="en-US" sz="1400" dirty="0"/>
          </a:p>
        </p:txBody>
      </p:sp>
    </p:spTree>
    <p:extLst>
      <p:ext uri="{BB962C8B-B14F-4D97-AF65-F5344CB8AC3E}">
        <p14:creationId xmlns:p14="http://schemas.microsoft.com/office/powerpoint/2010/main" val="156573870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descr="Person bathing with candle">
            <a:extLst>
              <a:ext uri="{FF2B5EF4-FFF2-40B4-BE49-F238E27FC236}">
                <a16:creationId xmlns:a16="http://schemas.microsoft.com/office/drawing/2014/main" id="{2CE8211E-869B-24A2-E888-F35C4455254D}"/>
              </a:ext>
            </a:extLst>
          </p:cNvPr>
          <p:cNvPicPr>
            <a:picLocks noChangeAspect="1"/>
          </p:cNvPicPr>
          <p:nvPr/>
        </p:nvPicPr>
        <p:blipFill rotWithShape="1">
          <a:blip r:embed="rId2">
            <a:extLst>
              <a:ext uri="{28A0092B-C50C-407E-A947-70E740481C1C}">
                <a14:useLocalDpi xmlns:a14="http://schemas.microsoft.com/office/drawing/2010/main" val="0"/>
              </a:ext>
            </a:extLst>
          </a:blip>
          <a:srcRect l="16628" r="24053" b="-1"/>
          <a:stretch/>
        </p:blipFill>
        <p:spPr>
          <a:xfrm>
            <a:off x="2" y="10"/>
            <a:ext cx="6094409" cy="6857990"/>
          </a:xfrm>
          <a:prstGeom prst="rect">
            <a:avLst/>
          </a:prstGeom>
        </p:spPr>
      </p:pic>
      <p:pic>
        <p:nvPicPr>
          <p:cNvPr id="5" name="Picture 4" descr="Woman applying eye cream">
            <a:extLst>
              <a:ext uri="{FF2B5EF4-FFF2-40B4-BE49-F238E27FC236}">
                <a16:creationId xmlns:a16="http://schemas.microsoft.com/office/drawing/2014/main" id="{DBCD4A17-BFE5-3531-69C2-55A13E7A7B66}"/>
              </a:ext>
            </a:extLst>
          </p:cNvPr>
          <p:cNvPicPr>
            <a:picLocks noChangeAspect="1"/>
          </p:cNvPicPr>
          <p:nvPr/>
        </p:nvPicPr>
        <p:blipFill rotWithShape="1">
          <a:blip r:embed="rId3">
            <a:extLst>
              <a:ext uri="{28A0092B-C50C-407E-A947-70E740481C1C}">
                <a14:useLocalDpi xmlns:a14="http://schemas.microsoft.com/office/drawing/2010/main" val="0"/>
              </a:ext>
            </a:extLst>
          </a:blip>
          <a:srcRect l="28466" r="12215" b="-1"/>
          <a:stretch/>
        </p:blipFill>
        <p:spPr>
          <a:xfrm>
            <a:off x="6096051" y="10"/>
            <a:ext cx="6094409" cy="6857990"/>
          </a:xfrm>
          <a:prstGeom prst="rect">
            <a:avLst/>
          </a:prstGeom>
        </p:spPr>
      </p:pic>
      <p:sp>
        <p:nvSpPr>
          <p:cNvPr id="40" name="Rectangle 39">
            <a:extLst>
              <a:ext uri="{FF2B5EF4-FFF2-40B4-BE49-F238E27FC236}">
                <a16:creationId xmlns:a16="http://schemas.microsoft.com/office/drawing/2014/main" id="{51BD8432-75C5-4CD0-A1AF-261F1DB80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2611819"/>
            <a:ext cx="12194875" cy="4246181"/>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2E444C47-2D76-4209-88D7-AB4C603787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3841514"/>
            <a:ext cx="9599093" cy="0"/>
          </a:xfrm>
          <a:prstGeom prst="line">
            <a:avLst/>
          </a:prstGeom>
          <a:ln w="31750">
            <a:solidFill>
              <a:srgbClr val="E0E158"/>
            </a:solidFill>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E070BA80-AEA8-047B-9D79-BA6EB53A3B99}"/>
              </a:ext>
            </a:extLst>
          </p:cNvPr>
          <p:cNvSpPr>
            <a:spLocks noGrp="1"/>
          </p:cNvSpPr>
          <p:nvPr>
            <p:ph type="title"/>
          </p:nvPr>
        </p:nvSpPr>
        <p:spPr>
          <a:xfrm>
            <a:off x="1306385" y="2792279"/>
            <a:ext cx="9599093" cy="1049235"/>
          </a:xfrm>
        </p:spPr>
        <p:txBody>
          <a:bodyPr anchor="t">
            <a:normAutofit/>
          </a:bodyPr>
          <a:lstStyle/>
          <a:p>
            <a:r>
              <a:rPr lang="en-US">
                <a:solidFill>
                  <a:srgbClr val="FFFFFE"/>
                </a:solidFill>
              </a:rPr>
              <a:t>Self-care rituals/routines to alleviate the stress of grief</a:t>
            </a:r>
          </a:p>
        </p:txBody>
      </p:sp>
      <p:sp>
        <p:nvSpPr>
          <p:cNvPr id="3" name="Content Placeholder 2">
            <a:extLst>
              <a:ext uri="{FF2B5EF4-FFF2-40B4-BE49-F238E27FC236}">
                <a16:creationId xmlns:a16="http://schemas.microsoft.com/office/drawing/2014/main" id="{EB313941-A500-DF07-8A9C-5EAA42B4C0D0}"/>
              </a:ext>
            </a:extLst>
          </p:cNvPr>
          <p:cNvSpPr>
            <a:spLocks noGrp="1"/>
          </p:cNvSpPr>
          <p:nvPr>
            <p:ph idx="1"/>
          </p:nvPr>
        </p:nvSpPr>
        <p:spPr>
          <a:xfrm>
            <a:off x="1005841" y="4021973"/>
            <a:ext cx="9899638" cy="2253097"/>
          </a:xfrm>
        </p:spPr>
        <p:txBody>
          <a:bodyPr numCol="2" anchor="t">
            <a:normAutofit/>
          </a:bodyPr>
          <a:lstStyle/>
          <a:p>
            <a:pPr>
              <a:lnSpc>
                <a:spcPct val="110000"/>
              </a:lnSpc>
              <a:buClr>
                <a:srgbClr val="E0E158"/>
              </a:buClr>
            </a:pPr>
            <a:r>
              <a:rPr lang="en-US" sz="1100" dirty="0">
                <a:solidFill>
                  <a:srgbClr val="FFFFFE"/>
                </a:solidFill>
              </a:rPr>
              <a:t>EXERCISE</a:t>
            </a:r>
          </a:p>
          <a:p>
            <a:pPr>
              <a:lnSpc>
                <a:spcPct val="110000"/>
              </a:lnSpc>
              <a:buClr>
                <a:srgbClr val="E0E158"/>
              </a:buClr>
            </a:pPr>
            <a:r>
              <a:rPr lang="en-US" sz="1100" dirty="0">
                <a:solidFill>
                  <a:srgbClr val="FFFFFE"/>
                </a:solidFill>
              </a:rPr>
              <a:t>GET ADEQUATE REST (SCHEDULE SLEEP!)</a:t>
            </a:r>
          </a:p>
          <a:p>
            <a:pPr>
              <a:lnSpc>
                <a:spcPct val="110000"/>
              </a:lnSpc>
              <a:buClr>
                <a:srgbClr val="E0E158"/>
              </a:buClr>
            </a:pPr>
            <a:r>
              <a:rPr lang="en-US" sz="1100" dirty="0">
                <a:solidFill>
                  <a:srgbClr val="FFFFFE"/>
                </a:solidFill>
              </a:rPr>
              <a:t>CRY</a:t>
            </a:r>
          </a:p>
          <a:p>
            <a:pPr>
              <a:lnSpc>
                <a:spcPct val="110000"/>
              </a:lnSpc>
              <a:buClr>
                <a:srgbClr val="E0E158"/>
              </a:buClr>
            </a:pPr>
            <a:r>
              <a:rPr lang="en-US" sz="1100" dirty="0">
                <a:solidFill>
                  <a:srgbClr val="FFFFFE"/>
                </a:solidFill>
              </a:rPr>
              <a:t>EAT HEALTHY</a:t>
            </a:r>
          </a:p>
          <a:p>
            <a:pPr>
              <a:lnSpc>
                <a:spcPct val="110000"/>
              </a:lnSpc>
              <a:buClr>
                <a:srgbClr val="E0E158"/>
              </a:buClr>
            </a:pPr>
            <a:r>
              <a:rPr lang="en-US" sz="1100" dirty="0">
                <a:solidFill>
                  <a:srgbClr val="FFFFFE"/>
                </a:solidFill>
              </a:rPr>
              <a:t>BRUSH YOUR TEETH &amp; WASH YOUR FACE/CHANGE  YOUR CLOTHES</a:t>
            </a:r>
          </a:p>
          <a:p>
            <a:pPr>
              <a:lnSpc>
                <a:spcPct val="110000"/>
              </a:lnSpc>
              <a:buClr>
                <a:srgbClr val="E0E158"/>
              </a:buClr>
            </a:pPr>
            <a:r>
              <a:rPr lang="en-US" sz="1100" dirty="0">
                <a:solidFill>
                  <a:srgbClr val="FFFFFE"/>
                </a:solidFill>
              </a:rPr>
              <a:t>SPEND TIME WITH SAFE PEOPLE (FAMILY, FRIENDS, CHURCH</a:t>
            </a:r>
          </a:p>
          <a:p>
            <a:pPr>
              <a:lnSpc>
                <a:spcPct val="110000"/>
              </a:lnSpc>
              <a:buClr>
                <a:srgbClr val="E0E158"/>
              </a:buClr>
            </a:pPr>
            <a:r>
              <a:rPr lang="en-US" sz="1100" dirty="0">
                <a:solidFill>
                  <a:srgbClr val="FFFFFE"/>
                </a:solidFill>
              </a:rPr>
              <a:t>PRAY/MEDITATE</a:t>
            </a:r>
          </a:p>
          <a:p>
            <a:pPr>
              <a:lnSpc>
                <a:spcPct val="110000"/>
              </a:lnSpc>
              <a:buClr>
                <a:srgbClr val="E0E158"/>
              </a:buClr>
            </a:pPr>
            <a:r>
              <a:rPr lang="en-US" sz="1100" dirty="0">
                <a:solidFill>
                  <a:srgbClr val="FFFFFE"/>
                </a:solidFill>
              </a:rPr>
              <a:t>GET INVOLVED IN COMMUNITY/CHURCH ACTIVITIES</a:t>
            </a:r>
          </a:p>
          <a:p>
            <a:pPr>
              <a:lnSpc>
                <a:spcPct val="110000"/>
              </a:lnSpc>
              <a:buClr>
                <a:srgbClr val="E0E158"/>
              </a:buClr>
            </a:pPr>
            <a:r>
              <a:rPr lang="en-US" sz="1100" dirty="0">
                <a:solidFill>
                  <a:srgbClr val="FFFFFE"/>
                </a:solidFill>
              </a:rPr>
              <a:t>DEVELOP A NEW HOBBY</a:t>
            </a:r>
          </a:p>
          <a:p>
            <a:pPr>
              <a:lnSpc>
                <a:spcPct val="110000"/>
              </a:lnSpc>
              <a:buClr>
                <a:srgbClr val="E0E158"/>
              </a:buClr>
            </a:pPr>
            <a:r>
              <a:rPr lang="en-US" sz="1100" dirty="0">
                <a:solidFill>
                  <a:srgbClr val="FFFFFE"/>
                </a:solidFill>
              </a:rPr>
              <a:t>TAKE A NATURE WALK/DRIVE</a:t>
            </a:r>
          </a:p>
          <a:p>
            <a:pPr>
              <a:lnSpc>
                <a:spcPct val="110000"/>
              </a:lnSpc>
              <a:buClr>
                <a:srgbClr val="E0E158"/>
              </a:buClr>
            </a:pPr>
            <a:endParaRPr lang="en-US" sz="1100" dirty="0">
              <a:solidFill>
                <a:srgbClr val="FFFFFE"/>
              </a:solidFill>
            </a:endParaRPr>
          </a:p>
        </p:txBody>
      </p:sp>
    </p:spTree>
    <p:extLst>
      <p:ext uri="{BB962C8B-B14F-4D97-AF65-F5344CB8AC3E}">
        <p14:creationId xmlns:p14="http://schemas.microsoft.com/office/powerpoint/2010/main" val="410025589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2728</TotalTime>
  <Words>464</Words>
  <Application>Microsoft Office PowerPoint</Application>
  <PresentationFormat>Widescreen</PresentationFormat>
  <Paragraphs>65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Dreaming Outloud Script Pro</vt:lpstr>
      <vt:lpstr>Gill Sans MT</vt:lpstr>
      <vt:lpstr>Gallery</vt:lpstr>
      <vt:lpstr>NCC Hub CareGiver/partner support group: Managing grief &amp; Loss</vt:lpstr>
      <vt:lpstr>Hello, friend!   Grief is a universal experience. In the words of Dora carpenter, “we grieve because we loved”. It’s essential to recognize &amp; honor our grief. It’s okay to not be okay. But it’s equally important to know that healing is within reach.  Grieve with intention. Heal forward. Live purposefully.</vt:lpstr>
      <vt:lpstr>What is Grief?</vt:lpstr>
      <vt:lpstr>What can provoke or cause grief?</vt:lpstr>
      <vt:lpstr>Common Emotions experienced during grief</vt:lpstr>
      <vt:lpstr>Unresolved grief &amp; it’s impact to our health   **List not all inclusive**</vt:lpstr>
      <vt:lpstr>Potential risks or complications in not actively managing grief</vt:lpstr>
      <vt:lpstr>How to begin to acknowledge your grief</vt:lpstr>
      <vt:lpstr>Self-care rituals/routines to alleviate the stress of grief</vt:lpstr>
      <vt:lpstr>HOW DOES PROFESSIONAL THERAPY OR COUNSELING HELP YOU NAVIGATE GRIEF?</vt:lpstr>
      <vt:lpstr>Faith-based practices that can help alleviate grief </vt:lpstr>
      <vt:lpstr>Let’s talk grief!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 Mitchell</dc:title>
  <dc:creator>Mitchell, Jan E</dc:creator>
  <cp:lastModifiedBy>Mitchell, Jan E</cp:lastModifiedBy>
  <cp:revision>12</cp:revision>
  <cp:lastPrinted>2023-08-23T22:06:54Z</cp:lastPrinted>
  <dcterms:created xsi:type="dcterms:W3CDTF">2023-01-25T15:49:15Z</dcterms:created>
  <dcterms:modified xsi:type="dcterms:W3CDTF">2023-12-06T21:23:01Z</dcterms:modified>
</cp:coreProperties>
</file>